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64" r:id="rId8"/>
    <p:sldId id="265" r:id="rId9"/>
    <p:sldId id="266" r:id="rId10"/>
    <p:sldId id="263" r:id="rId11"/>
    <p:sldId id="267" r:id="rId12"/>
    <p:sldId id="268" r:id="rId13"/>
    <p:sldId id="277" r:id="rId14"/>
    <p:sldId id="278" r:id="rId15"/>
    <p:sldId id="269" r:id="rId16"/>
    <p:sldId id="271" r:id="rId17"/>
    <p:sldId id="270" r:id="rId18"/>
    <p:sldId id="272" r:id="rId19"/>
    <p:sldId id="273" r:id="rId20"/>
    <p:sldId id="279" r:id="rId21"/>
    <p:sldId id="274" r:id="rId22"/>
    <p:sldId id="276" r:id="rId23"/>
    <p:sldId id="275"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je Heidema" initials="BH" lastIdx="1" clrIdx="0">
    <p:extLst>
      <p:ext uri="{19B8F6BF-5375-455C-9EA6-DF929625EA0E}">
        <p15:presenceInfo xmlns:p15="http://schemas.microsoft.com/office/powerpoint/2012/main" userId="08e366b79a9f38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F1F8"/>
    <a:srgbClr val="DDECF1"/>
    <a:srgbClr val="2B4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22" autoAdjust="0"/>
  </p:normalViewPr>
  <p:slideViewPr>
    <p:cSldViewPr>
      <p:cViewPr varScale="1">
        <p:scale>
          <a:sx n="82" d="100"/>
          <a:sy n="82" d="100"/>
        </p:scale>
        <p:origin x="16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C3F19B-B504-4448-BEFD-6030971BDE15}" type="datetimeFigureOut">
              <a:rPr lang="nl-NL" smtClean="0"/>
              <a:t>1-4-2021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E0377-311D-41B7-8544-2C9BBE81F414}" type="slidenum">
              <a:rPr lang="nl-NL" smtClean="0"/>
              <a:t>‹nr.›</a:t>
            </a:fld>
            <a:endParaRPr lang="nl-NL"/>
          </a:p>
        </p:txBody>
      </p:sp>
    </p:spTree>
    <p:extLst>
      <p:ext uri="{BB962C8B-B14F-4D97-AF65-F5344CB8AC3E}">
        <p14:creationId xmlns:p14="http://schemas.microsoft.com/office/powerpoint/2010/main" val="286398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chaaglanden.nl/?steID=14&amp;catID=1590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Het spijsverteringskanaal begint bij de mond en loopt via maag en darmen tot aan de anus. Het haalt alle nuttige stoffen uit je eten en voert de afvalstoffen die overblijven af. Dit hele proces heet de </a:t>
            </a:r>
            <a:r>
              <a:rPr lang="nl-NL" sz="1200" i="1" kern="1200" dirty="0">
                <a:solidFill>
                  <a:schemeClr val="tx1"/>
                </a:solidFill>
                <a:effectLst/>
                <a:latin typeface="+mn-lt"/>
                <a:ea typeface="+mn-ea"/>
                <a:cs typeface="+mn-cs"/>
              </a:rPr>
              <a:t>spijsvertering</a:t>
            </a:r>
            <a:r>
              <a:rPr lang="nl-NL" sz="1200" kern="1200" dirty="0">
                <a:solidFill>
                  <a:schemeClr val="tx1"/>
                </a:solidFill>
                <a:effectLst/>
                <a:latin typeface="+mn-lt"/>
                <a:ea typeface="+mn-ea"/>
                <a:cs typeface="+mn-cs"/>
              </a:rPr>
              <a:t>.</a:t>
            </a: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a:t>
            </a:fld>
            <a:endParaRPr lang="nl-NL"/>
          </a:p>
        </p:txBody>
      </p:sp>
    </p:spTree>
    <p:extLst>
      <p:ext uri="{BB962C8B-B14F-4D97-AF65-F5344CB8AC3E}">
        <p14:creationId xmlns:p14="http://schemas.microsoft.com/office/powerpoint/2010/main" val="246862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Een vorm van koolhydraten is zetmeel. Het zetmeel wordt afgebroken en wordt uiteindelijk als glucose in het bloed opgenomen.</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Zetmeel kun je aantonen met jodium. Zo’n oplossing noemen we een </a:t>
            </a:r>
            <a:r>
              <a:rPr lang="nl-NL" sz="1200" i="1" kern="1200" dirty="0">
                <a:solidFill>
                  <a:schemeClr val="tx1"/>
                </a:solidFill>
                <a:effectLst/>
                <a:latin typeface="+mn-lt"/>
                <a:ea typeface="+mn-ea"/>
                <a:cs typeface="+mn-cs"/>
              </a:rPr>
              <a:t>indicator.</a:t>
            </a:r>
            <a:r>
              <a:rPr lang="nl-NL" sz="1200" kern="1200" dirty="0">
                <a:solidFill>
                  <a:schemeClr val="tx1"/>
                </a:solidFill>
                <a:effectLst/>
                <a:latin typeface="+mn-lt"/>
                <a:ea typeface="+mn-ea"/>
                <a:cs typeface="+mn-cs"/>
              </a:rPr>
              <a:t> Jodium is een indicator voor zetmeel. Doe maar eens een beetje  jodium (bruine vloeistof) op een boterham. Wat doet het enzym in je speeksel: </a:t>
            </a:r>
          </a:p>
          <a:p>
            <a:r>
              <a:rPr lang="nl-NL" sz="1200" kern="1200" dirty="0">
                <a:solidFill>
                  <a:schemeClr val="tx1"/>
                </a:solidFill>
                <a:effectLst/>
                <a:latin typeface="+mn-lt"/>
                <a:ea typeface="+mn-ea"/>
                <a:cs typeface="+mn-cs"/>
              </a:rPr>
              <a:t>Het enzym knipt de lange zetmeel moleculen in stukjes, dit is nodig omdat een zetmeelmolecuul niet door de darmwand kan worden opgenomen in je bloed.</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10</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Via de slokdarm komt het voedsel in de maag terecht.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11</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maag trekken de spieren zich samen om het voedsel kleiner te maken. De maag voegt ook maagzuur toe aan het voedsel. Dit is nodig voor de verdere vertering. Ongeveer drie uur nadat het voedsel is doorgeslikt gaat het in kleine hoeveelheden, via een sluitspier, naar de twaalfvingerige darm.</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12</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In de maag vindt de eerste stap van de </a:t>
            </a:r>
            <a:r>
              <a:rPr lang="nl-NL" b="1" dirty="0"/>
              <a:t>eiwitvertering</a:t>
            </a:r>
            <a:r>
              <a:rPr lang="nl-NL" dirty="0"/>
              <a:t> plaats.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sz="1200" b="1" kern="1200" dirty="0">
                <a:solidFill>
                  <a:schemeClr val="tx1"/>
                </a:solidFill>
                <a:latin typeface="+mn-lt"/>
                <a:ea typeface="+mn-ea"/>
                <a:cs typeface="+mn-cs"/>
              </a:rPr>
              <a:t>Gelatine</a:t>
            </a:r>
            <a:r>
              <a:rPr lang="nl-NL" sz="1200" kern="1200" dirty="0">
                <a:solidFill>
                  <a:schemeClr val="tx1"/>
                </a:solidFill>
                <a:latin typeface="+mn-lt"/>
                <a:ea typeface="+mn-ea"/>
                <a:cs typeface="+mn-cs"/>
              </a:rPr>
              <a:t> wordt gemaakt uit eiwitten die afkomstig zijn uit o.a. beenderen van dieren. </a:t>
            </a:r>
          </a:p>
          <a:p>
            <a:endParaRPr lang="nl-NL" sz="1200" kern="1200" dirty="0">
              <a:solidFill>
                <a:schemeClr val="tx1"/>
              </a:solidFill>
              <a:latin typeface="+mn-lt"/>
              <a:ea typeface="+mn-ea"/>
              <a:cs typeface="+mn-cs"/>
            </a:endParaRPr>
          </a:p>
          <a:p>
            <a:r>
              <a:rPr lang="nl-NL" sz="1200" b="1" kern="1200" dirty="0">
                <a:solidFill>
                  <a:schemeClr val="tx1"/>
                </a:solidFill>
                <a:latin typeface="+mn-lt"/>
                <a:ea typeface="+mn-ea"/>
                <a:cs typeface="+mn-cs"/>
              </a:rPr>
              <a:t>Proteasen</a:t>
            </a:r>
            <a:r>
              <a:rPr lang="nl-NL" sz="1200" kern="1200" dirty="0">
                <a:solidFill>
                  <a:schemeClr val="tx1"/>
                </a:solidFill>
                <a:latin typeface="+mn-lt"/>
                <a:ea typeface="+mn-ea"/>
                <a:cs typeface="+mn-cs"/>
              </a:rPr>
              <a:t> zijn eiwitsplitsende enzymen. Ze komen o.a. voor in verschillende vruchten. Bekend is dat o.a. kiwi's en ananas deze enzymen bevatten. De proteasen breken de </a:t>
            </a:r>
            <a:r>
              <a:rPr lang="nl-NL" sz="1200" kern="1200" dirty="0" err="1">
                <a:solidFill>
                  <a:schemeClr val="tx1"/>
                </a:solidFill>
                <a:latin typeface="+mn-lt"/>
                <a:ea typeface="+mn-ea"/>
                <a:cs typeface="+mn-cs"/>
              </a:rPr>
              <a:t>polypetiden</a:t>
            </a:r>
            <a:r>
              <a:rPr lang="nl-NL" sz="1200" kern="1200" dirty="0">
                <a:solidFill>
                  <a:schemeClr val="tx1"/>
                </a:solidFill>
                <a:latin typeface="+mn-lt"/>
                <a:ea typeface="+mn-ea"/>
                <a:cs typeface="+mn-cs"/>
              </a:rPr>
              <a:t> in de gelatine af en de gelatine wordt niet meer stijf.</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13</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In de maag vindt de eerste stap van de </a:t>
            </a:r>
            <a:r>
              <a:rPr lang="nl-NL" b="1" dirty="0"/>
              <a:t>eiwitvertering</a:t>
            </a:r>
            <a:r>
              <a:rPr lang="nl-NL" dirty="0"/>
              <a:t> plaats. </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sz="1200" b="1" kern="1200" dirty="0">
                <a:solidFill>
                  <a:schemeClr val="tx1"/>
                </a:solidFill>
                <a:latin typeface="+mn-lt"/>
                <a:ea typeface="+mn-ea"/>
                <a:cs typeface="+mn-cs"/>
              </a:rPr>
              <a:t>Gelatine</a:t>
            </a:r>
            <a:r>
              <a:rPr lang="nl-NL" sz="1200" kern="1200" dirty="0">
                <a:solidFill>
                  <a:schemeClr val="tx1"/>
                </a:solidFill>
                <a:latin typeface="+mn-lt"/>
                <a:ea typeface="+mn-ea"/>
                <a:cs typeface="+mn-cs"/>
              </a:rPr>
              <a:t> wordt gemaakt uit eiwitten die afkomstig zijn uit o.a. beenderen van dieren. </a:t>
            </a:r>
          </a:p>
          <a:p>
            <a:endParaRPr lang="nl-NL" sz="1200" kern="1200" dirty="0">
              <a:solidFill>
                <a:schemeClr val="tx1"/>
              </a:solidFill>
              <a:latin typeface="+mn-lt"/>
              <a:ea typeface="+mn-ea"/>
              <a:cs typeface="+mn-cs"/>
            </a:endParaRPr>
          </a:p>
          <a:p>
            <a:r>
              <a:rPr lang="nl-NL" sz="1200" b="1" kern="1200" dirty="0">
                <a:solidFill>
                  <a:schemeClr val="tx1"/>
                </a:solidFill>
                <a:latin typeface="+mn-lt"/>
                <a:ea typeface="+mn-ea"/>
                <a:cs typeface="+mn-cs"/>
              </a:rPr>
              <a:t>Proteasen</a:t>
            </a:r>
            <a:r>
              <a:rPr lang="nl-NL" sz="1200" kern="1200" dirty="0">
                <a:solidFill>
                  <a:schemeClr val="tx1"/>
                </a:solidFill>
                <a:latin typeface="+mn-lt"/>
                <a:ea typeface="+mn-ea"/>
                <a:cs typeface="+mn-cs"/>
              </a:rPr>
              <a:t> zijn eiwitsplitsende enzymen. Ze komen o.a. voor in verschillende vruchten. Bekend is dat o.a. kiwi's en ananas deze enzymen bevatten. De proteasen breken de </a:t>
            </a:r>
            <a:r>
              <a:rPr lang="nl-NL" sz="1200" kern="1200" dirty="0" err="1">
                <a:solidFill>
                  <a:schemeClr val="tx1"/>
                </a:solidFill>
                <a:latin typeface="+mn-lt"/>
                <a:ea typeface="+mn-ea"/>
                <a:cs typeface="+mn-cs"/>
              </a:rPr>
              <a:t>polypetiden</a:t>
            </a:r>
            <a:r>
              <a:rPr lang="nl-NL" sz="1200" kern="1200" dirty="0">
                <a:solidFill>
                  <a:schemeClr val="tx1"/>
                </a:solidFill>
                <a:latin typeface="+mn-lt"/>
                <a:ea typeface="+mn-ea"/>
                <a:cs typeface="+mn-cs"/>
              </a:rPr>
              <a:t> in de gelatine af en de gelatine wordt niet meer stijf.</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14</a:t>
            </a:fld>
            <a:endParaRPr lang="nl-NL"/>
          </a:p>
        </p:txBody>
      </p:sp>
    </p:spTree>
    <p:extLst>
      <p:ext uri="{BB962C8B-B14F-4D97-AF65-F5344CB8AC3E}">
        <p14:creationId xmlns:p14="http://schemas.microsoft.com/office/powerpoint/2010/main" val="216259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maag vindt de eerste stap van de </a:t>
            </a:r>
            <a:r>
              <a:rPr lang="nl-NL" b="1" dirty="0"/>
              <a:t>eiwitvertering</a:t>
            </a:r>
            <a:r>
              <a:rPr lang="nl-NL" dirty="0"/>
              <a:t> plaats. De eiwitten worden hierdoor dus in grotere of kleinere peptiden verdeeld. Bij de volgende stappen verderop in het darmkanaal worden door andere </a:t>
            </a:r>
            <a:r>
              <a:rPr lang="nl-NL" dirty="0" err="1"/>
              <a:t>proteïnasen</a:t>
            </a:r>
            <a:r>
              <a:rPr lang="nl-NL" dirty="0"/>
              <a:t> andere combinaties verbroken, zodat uiteindelijk losse aminozuren vrijkomen.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Proef uitleg</a:t>
            </a:r>
          </a:p>
          <a:p>
            <a:r>
              <a:rPr lang="nl-NL" sz="1200" b="1" kern="1200" dirty="0">
                <a:solidFill>
                  <a:schemeClr val="tx1"/>
                </a:solidFill>
                <a:latin typeface="+mn-lt"/>
                <a:ea typeface="+mn-ea"/>
                <a:cs typeface="+mn-cs"/>
              </a:rPr>
              <a:t>Gelatine</a:t>
            </a:r>
            <a:r>
              <a:rPr lang="nl-NL" sz="1200" kern="1200" dirty="0">
                <a:solidFill>
                  <a:schemeClr val="tx1"/>
                </a:solidFill>
                <a:latin typeface="+mn-lt"/>
                <a:ea typeface="+mn-ea"/>
                <a:cs typeface="+mn-cs"/>
              </a:rPr>
              <a:t> wordt gemaakt uit eiwitten die afkomstig zijn uit o.a. beenderen van dieren. De gelatine wordt gebruikt om puddingen stijf te maken. Gelatine bindt water en bij afkoeling ontstaat een gel.</a:t>
            </a:r>
          </a:p>
          <a:p>
            <a:r>
              <a:rPr lang="nl-NL" sz="1200" b="1" kern="1200" dirty="0">
                <a:solidFill>
                  <a:schemeClr val="tx1"/>
                </a:solidFill>
                <a:latin typeface="+mn-lt"/>
                <a:ea typeface="+mn-ea"/>
                <a:cs typeface="+mn-cs"/>
              </a:rPr>
              <a:t>Proteasen</a:t>
            </a:r>
            <a:r>
              <a:rPr lang="nl-NL" sz="1200" kern="1200" dirty="0">
                <a:solidFill>
                  <a:schemeClr val="tx1"/>
                </a:solidFill>
                <a:latin typeface="+mn-lt"/>
                <a:ea typeface="+mn-ea"/>
                <a:cs typeface="+mn-cs"/>
              </a:rPr>
              <a:t> zijn eiwitsplitsende enzymen. Ze komen o.a. voor in verschillende vruchten. Bekend is dat o.a. kiwi's en ananas deze enzymen bevatten. De proteasen breken de </a:t>
            </a:r>
            <a:r>
              <a:rPr lang="nl-NL" sz="1200" kern="1200" dirty="0" err="1">
                <a:solidFill>
                  <a:schemeClr val="tx1"/>
                </a:solidFill>
                <a:latin typeface="+mn-lt"/>
                <a:ea typeface="+mn-ea"/>
                <a:cs typeface="+mn-cs"/>
              </a:rPr>
              <a:t>polypetiden</a:t>
            </a:r>
            <a:r>
              <a:rPr lang="nl-NL" sz="1200" kern="1200" dirty="0">
                <a:solidFill>
                  <a:schemeClr val="tx1"/>
                </a:solidFill>
                <a:latin typeface="+mn-lt"/>
                <a:ea typeface="+mn-ea"/>
                <a:cs typeface="+mn-cs"/>
              </a:rPr>
              <a:t> in de gelatine af en de gelatine wordt niet meer stijf.</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15</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twaalfvingerige darm is het begin van de dunne darm. Hier wordt het maagzuur minder zuur gemaakt. Ook voegt de twaalfvingerige darm andere spijsverteringssappen toe, die zorgen voor de vertering in de dunne darm. De dunne darm is ongeveer vijf meter lang. Belangrijke voedingsstoffen die bij de vertering uit het voedsel vrijkomen worden via de darmwand opgenomen en aan het bloed afgegeven. De onverteerbare resten gaan door naar de dikke darm.</a:t>
            </a: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16</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de maag wordt het voedsel in steeds kleinere stukjes gemalen en vermengd met </a:t>
            </a:r>
            <a:r>
              <a:rPr lang="nl-NL" sz="1200" b="1" kern="1200" dirty="0">
                <a:solidFill>
                  <a:schemeClr val="tx1"/>
                </a:solidFill>
                <a:effectLst/>
                <a:latin typeface="+mn-lt"/>
                <a:ea typeface="+mn-ea"/>
                <a:cs typeface="+mn-cs"/>
              </a:rPr>
              <a:t>maagzuur</a:t>
            </a:r>
            <a:r>
              <a:rPr lang="nl-NL" sz="1200" kern="1200" dirty="0">
                <a:solidFill>
                  <a:schemeClr val="tx1"/>
                </a:solidFill>
                <a:effectLst/>
                <a:latin typeface="+mn-lt"/>
                <a:ea typeface="+mn-ea"/>
                <a:cs typeface="+mn-cs"/>
              </a:rPr>
              <a:t>. Met kleine beetjes tegelijk gaat het door naar de </a:t>
            </a:r>
            <a:r>
              <a:rPr lang="nl-NL" sz="1200" b="1" kern="1200" dirty="0">
                <a:solidFill>
                  <a:schemeClr val="tx1"/>
                </a:solidFill>
                <a:effectLst/>
                <a:latin typeface="+mn-lt"/>
                <a:ea typeface="+mn-ea"/>
                <a:cs typeface="+mn-cs"/>
              </a:rPr>
              <a:t>twaalfvingerige darm</a:t>
            </a:r>
            <a:r>
              <a:rPr lang="nl-NL" sz="1200" kern="1200" dirty="0">
                <a:solidFill>
                  <a:schemeClr val="tx1"/>
                </a:solidFill>
                <a:effectLst/>
                <a:latin typeface="+mn-lt"/>
                <a:ea typeface="+mn-ea"/>
                <a:cs typeface="+mn-cs"/>
              </a:rPr>
              <a:t>. Dat is het begin van de dunne darm. De twaalfvingerige darm voegt </a:t>
            </a:r>
            <a:r>
              <a:rPr lang="nl-NL" sz="1200" b="1" kern="1200" dirty="0">
                <a:solidFill>
                  <a:schemeClr val="tx1"/>
                </a:solidFill>
                <a:effectLst/>
                <a:latin typeface="+mn-lt"/>
                <a:ea typeface="+mn-ea"/>
                <a:cs typeface="+mn-cs"/>
              </a:rPr>
              <a:t>gal</a:t>
            </a:r>
            <a:r>
              <a:rPr lang="nl-NL" sz="1200" kern="1200" dirty="0">
                <a:solidFill>
                  <a:schemeClr val="tx1"/>
                </a:solidFill>
                <a:effectLst/>
                <a:latin typeface="+mn-lt"/>
                <a:ea typeface="+mn-ea"/>
                <a:cs typeface="+mn-cs"/>
              </a:rPr>
              <a:t> uit de </a:t>
            </a:r>
            <a:r>
              <a:rPr lang="nl-NL" sz="1200" b="1" u="none" strike="noStrike" kern="1200" dirty="0">
                <a:solidFill>
                  <a:schemeClr val="tx1"/>
                </a:solidFill>
                <a:effectLst/>
                <a:latin typeface="+mn-lt"/>
                <a:ea typeface="+mn-ea"/>
                <a:cs typeface="+mn-cs"/>
                <a:hlinkClick r:id="rId3"/>
              </a:rPr>
              <a:t>lever</a:t>
            </a:r>
            <a:r>
              <a:rPr lang="nl-NL" sz="1200" kern="1200" dirty="0">
                <a:solidFill>
                  <a:schemeClr val="tx1"/>
                </a:solidFill>
                <a:effectLst/>
                <a:latin typeface="+mn-lt"/>
                <a:ea typeface="+mn-ea"/>
                <a:cs typeface="+mn-cs"/>
              </a:rPr>
              <a:t> en </a:t>
            </a:r>
            <a:r>
              <a:rPr lang="nl-NL" sz="1200" b="1" kern="1200" dirty="0" err="1">
                <a:solidFill>
                  <a:schemeClr val="tx1"/>
                </a:solidFill>
                <a:effectLst/>
                <a:latin typeface="+mn-lt"/>
                <a:ea typeface="+mn-ea"/>
                <a:cs typeface="+mn-cs"/>
              </a:rPr>
              <a:t>alvleeskliersap</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uit de </a:t>
            </a:r>
            <a:r>
              <a:rPr lang="nl-NL" sz="1200" b="1" kern="1200" dirty="0">
                <a:solidFill>
                  <a:schemeClr val="tx1"/>
                </a:solidFill>
                <a:effectLst/>
                <a:latin typeface="+mn-lt"/>
                <a:ea typeface="+mn-ea"/>
                <a:cs typeface="+mn-cs"/>
              </a:rPr>
              <a:t>alvleesklier</a:t>
            </a:r>
            <a:r>
              <a:rPr lang="nl-NL" sz="1200" kern="1200" dirty="0">
                <a:solidFill>
                  <a:schemeClr val="tx1"/>
                </a:solidFill>
                <a:effectLst/>
                <a:latin typeface="+mn-lt"/>
                <a:ea typeface="+mn-ea"/>
                <a:cs typeface="+mn-cs"/>
              </a:rPr>
              <a:t> aan de voedselbrij toe.</a:t>
            </a:r>
          </a:p>
          <a:p>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17</a:t>
            </a:fld>
            <a:endParaRPr lang="nl-NL"/>
          </a:p>
        </p:txBody>
      </p:sp>
    </p:spTree>
    <p:extLst>
      <p:ext uri="{BB962C8B-B14F-4D97-AF65-F5344CB8AC3E}">
        <p14:creationId xmlns:p14="http://schemas.microsoft.com/office/powerpoint/2010/main" val="401870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18</a:t>
            </a:fld>
            <a:endParaRPr lang="nl-NL"/>
          </a:p>
        </p:txBody>
      </p:sp>
    </p:spTree>
    <p:extLst>
      <p:ext uri="{BB962C8B-B14F-4D97-AF65-F5344CB8AC3E}">
        <p14:creationId xmlns:p14="http://schemas.microsoft.com/office/powerpoint/2010/main" val="1845772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zie</a:t>
            </a:r>
            <a:r>
              <a:rPr lang="nl-NL" baseline="0" dirty="0"/>
              <a:t> je? En wat valt je op? </a:t>
            </a:r>
          </a:p>
          <a:p>
            <a:r>
              <a:rPr lang="nl-NL" baseline="0" dirty="0"/>
              <a:t>Valt de waarde van Boukje of jezelf binnen de ideale suikerspiegel? Kun je dat verklaren?</a:t>
            </a:r>
          </a:p>
          <a:p>
            <a:r>
              <a:rPr lang="nl-NL" baseline="0" dirty="0"/>
              <a:t>Waarom schommelt de suikerspiegel? </a:t>
            </a:r>
          </a:p>
          <a:p>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19</a:t>
            </a:fld>
            <a:endParaRPr lang="nl-NL"/>
          </a:p>
        </p:txBody>
      </p:sp>
    </p:spTree>
    <p:extLst>
      <p:ext uri="{BB962C8B-B14F-4D97-AF65-F5344CB8AC3E}">
        <p14:creationId xmlns:p14="http://schemas.microsoft.com/office/powerpoint/2010/main" val="10781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Spijsvertering zorgt ervoor dat het eten komt waar het nodig is. De voedingsstoffen worden kleiner gemaakt zodat het opgenomen kan worden in het bloed. Zodat het vervoerd kan worden naar de plek waar het nodig is.</a:t>
            </a:r>
          </a:p>
          <a:p>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2</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Na een maaltijd stijgt de bloedglucose, en dat stimuleert bij gezonde mensen de afgifte van insuline. Insuline zorgt er voor dat glucose wordt vervoerd naar de cellen, en dat de cellen open gaan, zodat glucose naar binnen kan om te worden verbrand tot energie. Glucose die niet direct nodig is wordt opgeslagen in lever, vet en spieren, en kan later worden gebruikt. Bij onvoldoende insuline, of als de cellen ongevoelig zijn voor insuline, kan glucose de cel niet goed in, waardoor de bloedglucose stijgt. Zo ontstaat diabetes.</a:t>
            </a:r>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21</a:t>
            </a:fld>
            <a:endParaRPr lang="nl-NL"/>
          </a:p>
        </p:txBody>
      </p:sp>
    </p:spTree>
    <p:extLst>
      <p:ext uri="{BB962C8B-B14F-4D97-AF65-F5344CB8AC3E}">
        <p14:creationId xmlns:p14="http://schemas.microsoft.com/office/powerpoint/2010/main" val="3241513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Voor je zie je 2 potjes. </a:t>
            </a:r>
            <a:r>
              <a:rPr lang="nl-NL" sz="1200" kern="1200" dirty="0">
                <a:solidFill>
                  <a:schemeClr val="tx1"/>
                </a:solidFill>
                <a:effectLst/>
                <a:latin typeface="+mn-lt"/>
                <a:ea typeface="+mn-ea"/>
                <a:cs typeface="+mn-cs"/>
              </a:rPr>
              <a:t>In beide potjes zit poep zoals dat uit het lichaam komt. De gele is van Boukje de rode</a:t>
            </a:r>
            <a:r>
              <a:rPr lang="nl-NL" sz="1200" kern="1200" baseline="0" dirty="0">
                <a:solidFill>
                  <a:schemeClr val="tx1"/>
                </a:solidFill>
                <a:effectLst/>
                <a:latin typeface="+mn-lt"/>
                <a:ea typeface="+mn-ea"/>
                <a:cs typeface="+mn-cs"/>
              </a:rPr>
              <a:t> van Michiel</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Kijk</a:t>
            </a:r>
            <a:r>
              <a:rPr lang="nl-NL" sz="1200" kern="1200" baseline="0" dirty="0">
                <a:solidFill>
                  <a:schemeClr val="tx1"/>
                </a:solidFill>
                <a:effectLst/>
                <a:latin typeface="+mn-lt"/>
                <a:ea typeface="+mn-ea"/>
                <a:cs typeface="+mn-cs"/>
              </a:rPr>
              <a:t> in het schema. Tot welke type hoort de poep in elk potje</a:t>
            </a:r>
          </a:p>
          <a:p>
            <a:pPr marL="171450" indent="-171450">
              <a:buFont typeface="Arial" panose="020B0604020202020204" pitchFamily="34" charset="0"/>
              <a:buChar char="•"/>
            </a:pPr>
            <a:r>
              <a:rPr lang="nl-NL" sz="1200" kern="1200" baseline="0" dirty="0">
                <a:solidFill>
                  <a:schemeClr val="tx1"/>
                </a:solidFill>
                <a:effectLst/>
                <a:latin typeface="+mn-lt"/>
                <a:ea typeface="+mn-ea"/>
                <a:cs typeface="+mn-cs"/>
              </a:rPr>
              <a:t>Is er een verschil? En hoe komt dat?</a:t>
            </a:r>
          </a:p>
          <a:p>
            <a:pPr marL="171450" indent="-171450">
              <a:buFont typeface="Arial" panose="020B0604020202020204" pitchFamily="34" charset="0"/>
              <a:buChar char="•"/>
            </a:pPr>
            <a:r>
              <a:rPr lang="nl-NL" sz="1200" kern="1200" baseline="0" dirty="0">
                <a:solidFill>
                  <a:schemeClr val="tx1"/>
                </a:solidFill>
                <a:effectLst/>
                <a:latin typeface="+mn-lt"/>
                <a:ea typeface="+mn-ea"/>
                <a:cs typeface="+mn-cs"/>
              </a:rPr>
              <a:t>Welke stof zit er in het ene potje meer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Als je weet dat het ene potje poep, niet door de dikke darm is gegaan, welk potje is dat dan?</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22</a:t>
            </a:fld>
            <a:endParaRPr lang="nl-NL"/>
          </a:p>
        </p:txBody>
      </p:sp>
    </p:spTree>
    <p:extLst>
      <p:ext uri="{BB962C8B-B14F-4D97-AF65-F5344CB8AC3E}">
        <p14:creationId xmlns:p14="http://schemas.microsoft.com/office/powerpoint/2010/main" val="2674018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onverteerbare resten gaan door naar de dikke darm.</a:t>
            </a:r>
          </a:p>
          <a:p>
            <a:endParaRPr lang="nl-NL" dirty="0"/>
          </a:p>
          <a:p>
            <a:r>
              <a:rPr lang="nl-NL" b="1" dirty="0"/>
              <a:t>Dikke darm</a:t>
            </a:r>
          </a:p>
          <a:p>
            <a:r>
              <a:rPr lang="nl-NL" dirty="0"/>
              <a:t>De dikke darm is ongeveer een meter lang en ligt als een omgekeerde U in de buikholte. De dikke darm bestaat uit verschillende delen: </a:t>
            </a:r>
          </a:p>
          <a:p>
            <a:r>
              <a:rPr lang="nl-NL" dirty="0"/>
              <a:t>het opstijgende deel, loopt van rechtsonder tot rechtsboven in de buik; </a:t>
            </a:r>
          </a:p>
          <a:p>
            <a:r>
              <a:rPr lang="nl-NL" dirty="0"/>
              <a:t>het dwarslopende deel, loopt in het bovenste deel van de buik van rechts naar links; </a:t>
            </a:r>
          </a:p>
          <a:p>
            <a:r>
              <a:rPr lang="nl-NL" dirty="0"/>
              <a:t>het dalende deel, loopt van linksonder naar rechtsboven in de buik. </a:t>
            </a:r>
          </a:p>
          <a:p>
            <a:r>
              <a:rPr lang="nl-NL" dirty="0"/>
              <a:t>het sigmoïd, het S-vormige deel dat overgaat in de endeldarm.</a:t>
            </a:r>
          </a:p>
          <a:p>
            <a:r>
              <a:rPr lang="nl-NL" dirty="0"/>
              <a:t> </a:t>
            </a:r>
          </a:p>
          <a:p>
            <a:r>
              <a:rPr lang="nl-NL" dirty="0"/>
              <a:t>In de dikke darm worden water en zout aan de inhoud onttrokken. Als u dunne ontlasting of diarree heeft, dan gaat de ontlasting te snel door de dikke darm en onttrekt de darm te weinig vocht aan de ontlasting. Gaat de ontlasting te traag door de dikke darm, dan kan verstopping (obstipatie) ontstaan. Ontlasting die overblijft, gaat naar de endeldarm. Het duurt ongeveer 24 uur voordat de ontlasting de hele dikke darm door is.</a:t>
            </a:r>
          </a:p>
          <a:p>
            <a:r>
              <a:rPr lang="nl-NL" dirty="0"/>
              <a:t> </a:t>
            </a:r>
          </a:p>
          <a:p>
            <a:r>
              <a:rPr lang="nl-NL" b="1" dirty="0"/>
              <a:t>Endeldarm</a:t>
            </a:r>
          </a:p>
          <a:p>
            <a:r>
              <a:rPr lang="nl-NL" dirty="0"/>
              <a:t>In de endeldarm wordt de ontlasting tijdelijk opgeslagen. Wanneer de endeldarm vol is, krijgt u aandrang en verlaat de ontlasting het lichaam via de anus. </a:t>
            </a:r>
          </a:p>
          <a:p>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23</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Voedingsstoffen zijn nodig voor:</a:t>
            </a:r>
          </a:p>
          <a:p>
            <a:pPr lvl="0"/>
            <a:r>
              <a:rPr lang="nl-NL" sz="1200" kern="1200" dirty="0">
                <a:solidFill>
                  <a:schemeClr val="tx1"/>
                </a:solidFill>
                <a:effectLst/>
                <a:latin typeface="+mn-lt"/>
                <a:ea typeface="+mn-ea"/>
                <a:cs typeface="+mn-cs"/>
              </a:rPr>
              <a:t>Energie (brandstof)</a:t>
            </a:r>
          </a:p>
          <a:p>
            <a:pPr lvl="0"/>
            <a:r>
              <a:rPr lang="nl-NL" sz="1200" kern="1200" dirty="0">
                <a:solidFill>
                  <a:schemeClr val="tx1"/>
                </a:solidFill>
                <a:effectLst/>
                <a:latin typeface="+mn-lt"/>
                <a:ea typeface="+mn-ea"/>
                <a:cs typeface="+mn-cs"/>
              </a:rPr>
              <a:t>Opbouw van spieren,  organen en andere delen van het lichaam</a:t>
            </a:r>
          </a:p>
          <a:p>
            <a:endParaRPr lang="nl-NL" dirty="0"/>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3</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Eiwit</a:t>
            </a:r>
            <a:r>
              <a:rPr lang="nl-NL" sz="1200" kern="1200" dirty="0">
                <a:solidFill>
                  <a:schemeClr val="tx1"/>
                </a:solidFill>
                <a:effectLst/>
                <a:latin typeface="+mn-lt"/>
                <a:ea typeface="+mn-ea"/>
                <a:cs typeface="+mn-cs"/>
              </a:rPr>
              <a:t> is nodig voor de opbouw van je lichaam</a:t>
            </a:r>
          </a:p>
          <a:p>
            <a:pPr lvl="0"/>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Koolhydraten</a:t>
            </a:r>
            <a:r>
              <a:rPr lang="nl-NL" sz="1200" kern="1200" dirty="0">
                <a:solidFill>
                  <a:schemeClr val="tx1"/>
                </a:solidFill>
                <a:effectLst/>
                <a:latin typeface="+mn-lt"/>
                <a:ea typeface="+mn-ea"/>
                <a:cs typeface="+mn-cs"/>
              </a:rPr>
              <a:t> leveren brandstof voor je spieren</a:t>
            </a:r>
          </a:p>
          <a:p>
            <a:pPr lvl="0"/>
            <a:endParaRPr lang="nl-NL" sz="1200" kern="1200" dirty="0">
              <a:solidFill>
                <a:schemeClr val="tx1"/>
              </a:solidFill>
              <a:effectLst/>
              <a:latin typeface="+mn-lt"/>
              <a:ea typeface="+mn-ea"/>
              <a:cs typeface="+mn-cs"/>
            </a:endParaRPr>
          </a:p>
          <a:p>
            <a:pPr lvl="0"/>
            <a:r>
              <a:rPr lang="nl-NL" sz="1200" b="1" kern="1200" dirty="0">
                <a:solidFill>
                  <a:schemeClr val="tx1"/>
                </a:solidFill>
                <a:effectLst/>
                <a:latin typeface="+mn-lt"/>
                <a:ea typeface="+mn-ea"/>
                <a:cs typeface="+mn-cs"/>
              </a:rPr>
              <a:t>Vetten</a:t>
            </a:r>
            <a:r>
              <a:rPr lang="nl-NL" sz="1200" kern="1200" dirty="0">
                <a:solidFill>
                  <a:schemeClr val="tx1"/>
                </a:solidFill>
                <a:effectLst/>
                <a:latin typeface="+mn-lt"/>
                <a:ea typeface="+mn-ea"/>
                <a:cs typeface="+mn-cs"/>
              </a:rPr>
              <a:t> leveren ook energie, en er zitten belangrijke vitamines in</a:t>
            </a:r>
          </a:p>
          <a:p>
            <a:pPr lvl="0"/>
            <a:endParaRPr lang="nl-NL" sz="1200" kern="1200" dirty="0">
              <a:solidFill>
                <a:schemeClr val="tx1"/>
              </a:solidFill>
              <a:effectLst/>
              <a:latin typeface="+mn-lt"/>
              <a:ea typeface="+mn-ea"/>
              <a:cs typeface="+mn-cs"/>
            </a:endParaRPr>
          </a:p>
          <a:p>
            <a:pPr lvl="0"/>
            <a:r>
              <a:rPr lang="nl-NL" sz="1200" b="1" kern="1200" dirty="0">
                <a:solidFill>
                  <a:schemeClr val="tx1"/>
                </a:solidFill>
                <a:effectLst/>
                <a:latin typeface="+mn-lt"/>
                <a:ea typeface="+mn-ea"/>
                <a:cs typeface="+mn-cs"/>
              </a:rPr>
              <a:t>Zout</a:t>
            </a:r>
            <a:r>
              <a:rPr lang="nl-NL" sz="1200" kern="1200" dirty="0">
                <a:solidFill>
                  <a:schemeClr val="tx1"/>
                </a:solidFill>
                <a:effectLst/>
                <a:latin typeface="+mn-lt"/>
                <a:ea typeface="+mn-ea"/>
                <a:cs typeface="+mn-cs"/>
              </a:rPr>
              <a:t> is belangrijk voor zenuwprikkelgeleiding, seintjes vanuit je hersenen die bijvoorbeeld spieren opdracht geven je arm omhoog te tillen, en het samentrekken van spieren. Daarnaast is zout van belang bij de vochtbalans in je lichaam en speelt het een rol bij de regeling van de bloeddruk.</a:t>
            </a: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4</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Het spijsverteringskanaal bestaat uit verschillende organen. Deze organen hebben elk hun eigen specifieke functie. Het spijsverteringskanaal (maag- darmkanaal) bestaat uit: de slokdarm, maag, lever, dunne darm en dikke darm.</a:t>
            </a:r>
          </a:p>
          <a:p>
            <a:pPr lvl="0"/>
            <a:endParaRPr lang="nl-NL" dirty="0"/>
          </a:p>
          <a:p>
            <a:pPr lvl="0"/>
            <a:r>
              <a:rPr lang="nl-NL" dirty="0"/>
              <a:t>Een </a:t>
            </a:r>
            <a:r>
              <a:rPr lang="nl-NL" b="1" dirty="0"/>
              <a:t>enzym</a:t>
            </a:r>
            <a:r>
              <a:rPr lang="nl-NL" dirty="0"/>
              <a:t> is een molecuul dat een reactie tussen twee stoffen sneller laat verlopen. Het enzym helpt bij splitsing van een groot molecuul.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5</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spijsvertering begint al in </a:t>
            </a:r>
            <a:r>
              <a:rPr lang="nl-NL" sz="1200" b="1" kern="1200" dirty="0">
                <a:solidFill>
                  <a:schemeClr val="tx1"/>
                </a:solidFill>
                <a:effectLst/>
                <a:latin typeface="+mn-lt"/>
                <a:ea typeface="+mn-ea"/>
                <a:cs typeface="+mn-cs"/>
              </a:rPr>
              <a:t>de mond</a:t>
            </a:r>
            <a:r>
              <a:rPr lang="nl-NL" sz="1200" kern="1200" dirty="0">
                <a:solidFill>
                  <a:schemeClr val="tx1"/>
                </a:solidFill>
                <a:effectLst/>
                <a:latin typeface="+mn-lt"/>
                <a:ea typeface="+mn-ea"/>
                <a:cs typeface="+mn-cs"/>
              </a:rPr>
              <a:t>. Met je tanden maal je het eten klein en er komen </a:t>
            </a:r>
            <a:r>
              <a:rPr lang="nl-NL" sz="1200" i="1" kern="1200" dirty="0">
                <a:solidFill>
                  <a:schemeClr val="tx1"/>
                </a:solidFill>
                <a:effectLst/>
                <a:latin typeface="+mn-lt"/>
                <a:ea typeface="+mn-ea"/>
                <a:cs typeface="+mn-cs"/>
              </a:rPr>
              <a:t>enzymen </a:t>
            </a:r>
            <a:r>
              <a:rPr lang="nl-NL" sz="1200" kern="1200" dirty="0">
                <a:solidFill>
                  <a:schemeClr val="tx1"/>
                </a:solidFill>
                <a:effectLst/>
                <a:latin typeface="+mn-lt"/>
                <a:ea typeface="+mn-ea"/>
                <a:cs typeface="+mn-cs"/>
              </a:rPr>
              <a:t>uit het </a:t>
            </a:r>
            <a:r>
              <a:rPr lang="nl-NL" sz="1200" b="1" kern="1200" dirty="0">
                <a:solidFill>
                  <a:schemeClr val="tx1"/>
                </a:solidFill>
                <a:effectLst/>
                <a:latin typeface="+mn-lt"/>
                <a:ea typeface="+mn-ea"/>
                <a:cs typeface="+mn-cs"/>
              </a:rPr>
              <a:t>speeksel</a:t>
            </a:r>
            <a:r>
              <a:rPr lang="nl-NL" sz="1200" kern="1200" dirty="0">
                <a:solidFill>
                  <a:schemeClr val="tx1"/>
                </a:solidFill>
                <a:effectLst/>
                <a:latin typeface="+mn-lt"/>
                <a:ea typeface="+mn-ea"/>
                <a:cs typeface="+mn-cs"/>
              </a:rPr>
              <a:t> bij. Deze enzymen</a:t>
            </a:r>
            <a:r>
              <a:rPr lang="nl-NL" sz="1200" i="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breken zetmeel af. </a:t>
            </a: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6</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Zetmeel kun je aantonen met jodium. Zo’n oplossing noemen we een </a:t>
            </a:r>
            <a:r>
              <a:rPr lang="nl-NL" sz="1200" i="1" kern="1200" dirty="0">
                <a:solidFill>
                  <a:schemeClr val="tx1"/>
                </a:solidFill>
                <a:effectLst/>
                <a:latin typeface="+mn-lt"/>
                <a:ea typeface="+mn-ea"/>
                <a:cs typeface="+mn-cs"/>
              </a:rPr>
              <a:t>indicator.</a:t>
            </a:r>
            <a:r>
              <a:rPr lang="nl-NL" sz="1200" kern="1200" dirty="0">
                <a:solidFill>
                  <a:schemeClr val="tx1"/>
                </a:solidFill>
                <a:effectLst/>
                <a:latin typeface="+mn-lt"/>
                <a:ea typeface="+mn-ea"/>
                <a:cs typeface="+mn-cs"/>
              </a:rPr>
              <a:t> Jodium is een indicator voor zetmeel. Doe maar eens een beetje  jodium (bruine vloeistof) op een boterham.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Schrijf</a:t>
            </a:r>
            <a:r>
              <a:rPr lang="nl-NL" sz="1200" kern="1200" baseline="0" dirty="0">
                <a:solidFill>
                  <a:schemeClr val="tx1"/>
                </a:solidFill>
                <a:effectLst/>
                <a:latin typeface="+mn-lt"/>
                <a:ea typeface="+mn-ea"/>
                <a:cs typeface="+mn-cs"/>
              </a:rPr>
              <a:t> de producten op, en schrijf erbij of ze wel/niet zetmeel </a:t>
            </a:r>
            <a:r>
              <a:rPr lang="nl-NL" sz="1200" kern="1200" baseline="0" dirty="0" err="1">
                <a:solidFill>
                  <a:schemeClr val="tx1"/>
                </a:solidFill>
                <a:effectLst/>
                <a:latin typeface="+mn-lt"/>
                <a:ea typeface="+mn-ea"/>
                <a:cs typeface="+mn-cs"/>
              </a:rPr>
              <a:t>benatten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7</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Wat doet het enzym in je speeksel: </a:t>
            </a:r>
          </a:p>
          <a:p>
            <a:r>
              <a:rPr lang="nl-NL" sz="1200" kern="1200" dirty="0">
                <a:solidFill>
                  <a:schemeClr val="tx1"/>
                </a:solidFill>
                <a:effectLst/>
                <a:latin typeface="+mn-lt"/>
                <a:ea typeface="+mn-ea"/>
                <a:cs typeface="+mn-cs"/>
              </a:rPr>
              <a:t>Het enzym knipt de lange zetmeel moleculen in stukjes, dit is nodig omdat een zetmeelmolecuul niet door de darmwand kan worden opgenomen in je bloed.</a:t>
            </a:r>
          </a:p>
          <a:p>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Zetmeel kun je aantonen met jodium. Zo’n oplossing noemen we een </a:t>
            </a:r>
            <a:r>
              <a:rPr lang="nl-NL" sz="1200" i="1" kern="1200" dirty="0">
                <a:solidFill>
                  <a:schemeClr val="tx1"/>
                </a:solidFill>
                <a:effectLst/>
                <a:latin typeface="+mn-lt"/>
                <a:ea typeface="+mn-ea"/>
                <a:cs typeface="+mn-cs"/>
              </a:rPr>
              <a:t>indicator.</a:t>
            </a:r>
            <a:r>
              <a:rPr lang="nl-NL" sz="1200" kern="1200" dirty="0">
                <a:solidFill>
                  <a:schemeClr val="tx1"/>
                </a:solidFill>
                <a:effectLst/>
                <a:latin typeface="+mn-lt"/>
                <a:ea typeface="+mn-ea"/>
                <a:cs typeface="+mn-cs"/>
              </a:rPr>
              <a:t> Jodium is een indicator voor zetmeel. Jodium</a:t>
            </a:r>
            <a:r>
              <a:rPr lang="nl-NL" sz="1200" kern="1200" baseline="0" dirty="0">
                <a:solidFill>
                  <a:schemeClr val="tx1"/>
                </a:solidFill>
                <a:effectLst/>
                <a:latin typeface="+mn-lt"/>
                <a:ea typeface="+mn-ea"/>
                <a:cs typeface="+mn-cs"/>
              </a:rPr>
              <a:t> kleurt zetmeel blauw. </a:t>
            </a:r>
            <a:r>
              <a:rPr lang="nl-NL"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8</a:t>
            </a:fld>
            <a:endParaRPr lang="nl-NL"/>
          </a:p>
        </p:txBody>
      </p:sp>
    </p:spTree>
    <p:extLst>
      <p:ext uri="{BB962C8B-B14F-4D97-AF65-F5344CB8AC3E}">
        <p14:creationId xmlns:p14="http://schemas.microsoft.com/office/powerpoint/2010/main" val="8144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Wat doet het enzym in je speeksel: </a:t>
            </a:r>
          </a:p>
          <a:p>
            <a:r>
              <a:rPr lang="nl-NL" sz="1200" kern="1200" dirty="0">
                <a:solidFill>
                  <a:schemeClr val="tx1"/>
                </a:solidFill>
                <a:effectLst/>
                <a:latin typeface="+mn-lt"/>
                <a:ea typeface="+mn-ea"/>
                <a:cs typeface="+mn-cs"/>
              </a:rPr>
              <a:t>Het enzym knipt de lange zetmeel moleculen in stukjes, dit is nodig omdat een zetmeelmolecuul niet door de darmwand kan worden opgenomen in je bloed.</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Zetmeel bestaat uit glucose, dat wel door de darmwand kan worden opgenomen.</a:t>
            </a:r>
          </a:p>
        </p:txBody>
      </p:sp>
      <p:sp>
        <p:nvSpPr>
          <p:cNvPr id="4" name="Tijdelijke aanduiding voor dianummer 3"/>
          <p:cNvSpPr>
            <a:spLocks noGrp="1"/>
          </p:cNvSpPr>
          <p:nvPr>
            <p:ph type="sldNum" sz="quarter" idx="10"/>
          </p:nvPr>
        </p:nvSpPr>
        <p:spPr/>
        <p:txBody>
          <a:bodyPr/>
          <a:lstStyle/>
          <a:p>
            <a:fld id="{6ACE0377-311D-41B7-8544-2C9BBE81F414}" type="slidenum">
              <a:rPr lang="nl-NL" smtClean="0"/>
              <a:t>9</a:t>
            </a:fld>
            <a:endParaRPr lang="nl-NL"/>
          </a:p>
        </p:txBody>
      </p:sp>
    </p:spTree>
    <p:extLst>
      <p:ext uri="{BB962C8B-B14F-4D97-AF65-F5344CB8AC3E}">
        <p14:creationId xmlns:p14="http://schemas.microsoft.com/office/powerpoint/2010/main" val="8144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46F2ABC-39E6-457C-BE11-BEBAF19CD1C5}" type="datetime1">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143295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4B627FB-ED17-411C-81BE-DD21A8C9625E}" type="datetime1">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17601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11E8A5-7C84-4F01-9098-04C5A14F1241}" type="datetime1">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208192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B6E44A-600A-4A70-9481-08CD0D1A3607}" type="datetime1">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51062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3E11181-6BE9-4C8C-987A-90A0F75DBDDD}" type="datetime1">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213720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08CE4DF-D6DE-4AA0-8397-D5094ED7C3A0}" type="datetime1">
              <a:rPr lang="nl-NL" smtClean="0"/>
              <a:t>1-4-2021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304035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E70687A-1364-4850-BD8D-7DEC63C64FFA}" type="datetime1">
              <a:rPr lang="nl-NL" smtClean="0"/>
              <a:t>1-4-2021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345509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3BF3717-4490-443D-97D4-33DB4557165E}" type="datetime1">
              <a:rPr lang="nl-NL" smtClean="0"/>
              <a:t>1-4-2021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323002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A1AFC3-2365-4AB9-9AD9-D34802F84870}" type="datetime1">
              <a:rPr lang="nl-NL" smtClean="0"/>
              <a:t>1-4-2021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165718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A3AD2C9-44B4-4A25-BB9C-97A65050F992}" type="datetime1">
              <a:rPr lang="nl-NL" smtClean="0"/>
              <a:t>1-4-2021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420209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B35D53B-297B-42B4-BECE-22E560947343}" type="datetime1">
              <a:rPr lang="nl-NL" smtClean="0"/>
              <a:t>1-4-2021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15EB1AA-F2A8-4349-BA3A-E948F8EF3D8D}" type="slidenum">
              <a:rPr lang="nl-NL" smtClean="0"/>
              <a:t>‹nr.›</a:t>
            </a:fld>
            <a:endParaRPr lang="nl-NL"/>
          </a:p>
        </p:txBody>
      </p:sp>
    </p:spTree>
    <p:extLst>
      <p:ext uri="{BB962C8B-B14F-4D97-AF65-F5344CB8AC3E}">
        <p14:creationId xmlns:p14="http://schemas.microsoft.com/office/powerpoint/2010/main" val="375569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52521-DDBD-4FC1-9112-10D1670F94E4}" type="datetime1">
              <a:rPr lang="nl-NL" smtClean="0"/>
              <a:t>1-4-2021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EB1AA-F2A8-4349-BA3A-E948F8EF3D8D}" type="slidenum">
              <a:rPr lang="nl-NL" smtClean="0"/>
              <a:t>‹nr.›</a:t>
            </a:fld>
            <a:endParaRPr lang="nl-NL"/>
          </a:p>
        </p:txBody>
      </p:sp>
    </p:spTree>
    <p:extLst>
      <p:ext uri="{BB962C8B-B14F-4D97-AF65-F5344CB8AC3E}">
        <p14:creationId xmlns:p14="http://schemas.microsoft.com/office/powerpoint/2010/main" val="76009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google.nl/url?sa=i&amp;rct=j&amp;q=&amp;esrc=s&amp;source=images&amp;cd=&amp;cad=rja&amp;uact=8&amp;ved=2ahUKEwiOz6vPh_ffAhVR-aQKHTSKB-AQjRx6BAgBEAU&amp;url=https%3A%2F%2Frutgerbakt.nl%2Fbakhulp%2Fwerken-met-gelatine-stap-voor-stap-uitleg%2F&amp;psig=AOvVaw029kyT95198Xsmlo9wjVD0&amp;ust=1547891502803493" TargetMode="Externa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budgetgift.nl/keuken-wonen-drinkwaren/glazen-snoeppotten/fles-oslo-0-2-liter-130307.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N5ozEzuDfAhVDalAKHWQ6CwAQjRx6BAgBEAU&amp;url=https://nederlandslank.nl/wat-is-insulineresistentie/&amp;psig=AOvVaw0Dr8tHFN0rMxiIQE34QNmh&amp;ust=154712033258727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yhMeC0eDfAhWSLFAKHQ3cCZcQjRx6BAgBEAU&amp;url=https://www.avogel.nl/blog/check-je-poep-hoe-gezond-is-je-ontlasting/&amp;psig=AOvVaw2yAs2qn-Lr-I18870Hpoc2&amp;ust=154712097617658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google.nl/url?sa=i&amp;rct=j&amp;q=&amp;esrc=s&amp;source=images&amp;cd=&amp;cad=rja&amp;uact=8&amp;ved=2ahUKEwjQ2e-eo97fAhWNL1AKHc08CD8QjRx6BAgBEAU&amp;url=https://afslankstudiothink.nl/omega-3/&amp;psig=AOvVaw0Ee7OaA7_mqRs3yJOWPjx7&amp;ust=1547039945488313" TargetMode="External"/><Relationship Id="rId5" Type="http://schemas.openxmlformats.org/officeDocument/2006/relationships/image" Target="../media/image3.jpeg"/><Relationship Id="rId4" Type="http://schemas.openxmlformats.org/officeDocument/2006/relationships/hyperlink" Target="https://www.google.nl/url?sa=i&amp;rct=j&amp;q=&amp;esrc=s&amp;source=images&amp;cd=&amp;cad=rja&amp;uact=8&amp;ved=2ahUKEwjG-MzJot7fAhXMI1AKHQruDb0QjRx6BAgBEAU&amp;url=https://www.gezondheidenco.nl/296388/kun-dik-worden-koolhydraten/&amp;psig=AOvVaw2F0-XwzE-FV6uB3LY3CaF3&amp;ust=154703979675858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D04Hgpt7fAhXFb1AKHUcGBj0QjRx6BAgBEAU&amp;url=https://www.vindingrijkbreda.nl/webshop/curiosa/decoratief/anatomisch-model/&amp;psig=AOvVaw1cgFOM9HAMLLY8CUIviMwd&amp;ust=1547040848815147"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google.nl/url?sa=i&amp;rct=j&amp;q=&amp;esrc=s&amp;source=images&amp;cd=&amp;cad=rja&amp;uact=8&amp;ved=2ahUKEwi1s6-VquDfAhUmMewKHRuNDhUQjRx6BAgBEAU&amp;url=https://www.questjunior.nl/kids/informatie/artikel/hoeveel-botten-hebben-we&amp;psig=AOvVaw1ov0KoZv23KdU6VNHWLbXR&amp;ust=1547110528896224"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2ahUKEwjMjZ6CtODfAhVJJFAKHSFfCnsQjRx6BAgBEAU&amp;url=/url?sa%3Di%26rct%3Dj%26q%3D%26esrc%3Ds%26source%3Dimages%26cd%3D%26ved%3D%26url%3Dhttps%3A%2F%2Fbiologiehfd2vkc.weebly.com%2Faantonen-van-zetmeel.html%26psig%3DAOvVaw2rYkdnMLCcUvdDA4Ife5ts%26ust%3D1547113042406695&amp;psig=AOvVaw2rYkdnMLCcUvdDA4Ife5ts&amp;ust=1547113042406695"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google.nl/url?sa=i&amp;rct=j&amp;q=&amp;esrc=s&amp;source=images&amp;cd=&amp;cad=rja&amp;uact=8&amp;ved=2ahUKEwjMjZ6CtODfAhVJJFAKHSFfCnsQjRx6BAgBEAU&amp;url=https://biologiehfd2vkc.weebly.com/aantonen-van-zetmeel.html&amp;psig=AOvVaw2rYkdnMLCcUvdDA4Ife5ts&amp;ust=154711304240669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hyperlink" Target="https://www.budgetgift.nl/keuken-wonen-drinkwaren/glazen-snoeppotten/fles-oslo-0-2-liter-130307.html" TargetMode="External"/><Relationship Id="rId10" Type="http://schemas.openxmlformats.org/officeDocument/2006/relationships/image" Target="../media/image16.png"/><Relationship Id="rId4" Type="http://schemas.openxmlformats.org/officeDocument/2006/relationships/hyperlink" Target="http://www.google.nl/url?sa=i&amp;rct=j&amp;q=&amp;esrc=s&amp;source=images&amp;cd=&amp;cad=rja&amp;uact=8&amp;ved=2ahUKEwjMjZ6CtODfAhVJJFAKHSFfCnsQjRx6BAgBEAU&amp;url=/url?sa%3Di%26rct%3Dj%26q%3D%26esrc%3Ds%26source%3Dimages%26cd%3D%26ved%3D%26url%3Dhttps%3A%2F%2Fbiologiehfd2vkc.weebly.com%2Faantonen-van-zetmeel.html%26psig%3DAOvVaw2rYkdnMLCcUvdDA4Ife5ts%26ust%3D1547113042406695&amp;psig=AOvVaw2rYkdnMLCcUvdDA4Ife5ts&amp;ust=1547113042406695" TargetMode="External"/><Relationship Id="rId9" Type="http://schemas.openxmlformats.org/officeDocument/2006/relationships/hyperlink" Target="https://www.google.nl/url?sa=i&amp;rct=j&amp;q=&amp;esrc=s&amp;source=images&amp;cd=&amp;cad=rja&amp;uact=8&amp;ved=2ahUKEwjMjZ6CtODfAhVJJFAKHSFfCnsQjRx6BAgBEAU&amp;url=https://biologiehfd2vkc.weebly.com/aantonen-van-zetmeel.html&amp;psig=AOvVaw2rYkdnMLCcUvdDA4Ife5ts&amp;ust=154711304240669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SPIJSVERTERING</a:t>
            </a:r>
          </a:p>
        </p:txBody>
      </p:sp>
      <p:sp>
        <p:nvSpPr>
          <p:cNvPr id="5" name="Ondertitel 4"/>
          <p:cNvSpPr>
            <a:spLocks noGrp="1"/>
          </p:cNvSpPr>
          <p:nvPr>
            <p:ph type="subTitle" idx="1"/>
          </p:nvPr>
        </p:nvSpPr>
        <p:spPr/>
        <p:txBody>
          <a:bodyPr/>
          <a:lstStyle/>
          <a:p>
            <a:endParaRPr lang="nl-NL"/>
          </a:p>
        </p:txBody>
      </p:sp>
      <p:pic>
        <p:nvPicPr>
          <p:cNvPr id="6" name="Afbeelding 5" descr="MK_spijsvertering"/>
          <p:cNvPicPr/>
          <p:nvPr/>
        </p:nvPicPr>
        <p:blipFill>
          <a:blip r:embed="rId3" cstate="print"/>
          <a:srcRect/>
          <a:stretch>
            <a:fillRect/>
          </a:stretch>
        </p:blipFill>
        <p:spPr bwMode="auto">
          <a:xfrm>
            <a:off x="1331640" y="1484784"/>
            <a:ext cx="6624736" cy="4536504"/>
          </a:xfrm>
          <a:prstGeom prst="rect">
            <a:avLst/>
          </a:prstGeom>
          <a:noFill/>
          <a:ln w="9525">
            <a:noFill/>
            <a:miter lim="800000"/>
            <a:headEnd/>
            <a:tailEnd/>
          </a:ln>
        </p:spPr>
      </p:pic>
      <p:sp>
        <p:nvSpPr>
          <p:cNvPr id="3" name="Tijdelijke aanduiding voor dianummer 2">
            <a:extLst>
              <a:ext uri="{FF2B5EF4-FFF2-40B4-BE49-F238E27FC236}">
                <a16:creationId xmlns:a16="http://schemas.microsoft.com/office/drawing/2014/main" id="{C9B5CE9B-F1CD-4D5E-B0D9-8BC3A0F71316}"/>
              </a:ext>
            </a:extLst>
          </p:cNvPr>
          <p:cNvSpPr>
            <a:spLocks noGrp="1"/>
          </p:cNvSpPr>
          <p:nvPr>
            <p:ph type="sldNum" sz="quarter" idx="12"/>
          </p:nvPr>
        </p:nvSpPr>
        <p:spPr/>
        <p:txBody>
          <a:bodyPr/>
          <a:lstStyle/>
          <a:p>
            <a:fld id="{C15EB1AA-F2A8-4349-BA3A-E948F8EF3D8D}" type="slidenum">
              <a:rPr lang="nl-NL" smtClean="0"/>
              <a:t>1</a:t>
            </a:fld>
            <a:endParaRPr lang="nl-NL"/>
          </a:p>
        </p:txBody>
      </p:sp>
    </p:spTree>
    <p:extLst>
      <p:ext uri="{BB962C8B-B14F-4D97-AF65-F5344CB8AC3E}">
        <p14:creationId xmlns:p14="http://schemas.microsoft.com/office/powerpoint/2010/main" val="60022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Koolhydraat – Zetmeel</a:t>
            </a:r>
            <a:br>
              <a:rPr lang="nl-NL" b="1" dirty="0"/>
            </a:br>
            <a:r>
              <a:rPr lang="nl-NL" sz="3200" dirty="0"/>
              <a:t>Amylase: maakt zetmeel kleiner</a:t>
            </a:r>
            <a:endParaRPr lang="nl-NL" dirty="0"/>
          </a:p>
        </p:txBody>
      </p:sp>
      <p:grpSp>
        <p:nvGrpSpPr>
          <p:cNvPr id="21" name="Groep 20"/>
          <p:cNvGrpSpPr/>
          <p:nvPr/>
        </p:nvGrpSpPr>
        <p:grpSpPr>
          <a:xfrm>
            <a:off x="711484" y="2461869"/>
            <a:ext cx="7924494" cy="762000"/>
            <a:chOff x="663285" y="1860823"/>
            <a:chExt cx="8157187" cy="762000"/>
          </a:xfrm>
        </p:grpSpPr>
        <p:sp>
          <p:nvSpPr>
            <p:cNvPr id="8" name="Oval 3"/>
            <p:cNvSpPr>
              <a:spLocks noChangeArrowheads="1"/>
            </p:cNvSpPr>
            <p:nvPr/>
          </p:nvSpPr>
          <p:spPr bwMode="auto">
            <a:xfrm>
              <a:off x="663285"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grpSp>
          <p:nvGrpSpPr>
            <p:cNvPr id="20" name="Groep 19"/>
            <p:cNvGrpSpPr/>
            <p:nvPr/>
          </p:nvGrpSpPr>
          <p:grpSpPr>
            <a:xfrm>
              <a:off x="1128672" y="1860823"/>
              <a:ext cx="7691800" cy="762000"/>
              <a:chOff x="1128672" y="1860823"/>
              <a:chExt cx="7743524" cy="762000"/>
            </a:xfrm>
          </p:grpSpPr>
          <p:sp>
            <p:nvSpPr>
              <p:cNvPr id="9" name="Oval 4"/>
              <p:cNvSpPr>
                <a:spLocks noChangeArrowheads="1"/>
              </p:cNvSpPr>
              <p:nvPr/>
            </p:nvSpPr>
            <p:spPr bwMode="auto">
              <a:xfrm>
                <a:off x="1128672"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Oval 5"/>
              <p:cNvSpPr>
                <a:spLocks noChangeArrowheads="1"/>
              </p:cNvSpPr>
              <p:nvPr/>
            </p:nvSpPr>
            <p:spPr bwMode="auto">
              <a:xfrm>
                <a:off x="1594059"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Oval 6"/>
              <p:cNvSpPr>
                <a:spLocks noChangeArrowheads="1"/>
              </p:cNvSpPr>
              <p:nvPr/>
            </p:nvSpPr>
            <p:spPr bwMode="auto">
              <a:xfrm>
                <a:off x="2059446"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cxnSp>
            <p:nvCxnSpPr>
              <p:cNvPr id="3079" name="AutoShape 7"/>
              <p:cNvCxnSpPr>
                <a:cxnSpLocks noChangeShapeType="1"/>
              </p:cNvCxnSpPr>
              <p:nvPr/>
            </p:nvCxnSpPr>
            <p:spPr bwMode="auto">
              <a:xfrm>
                <a:off x="2692890" y="2232298"/>
                <a:ext cx="58173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Oval 8"/>
              <p:cNvSpPr>
                <a:spLocks noChangeArrowheads="1"/>
              </p:cNvSpPr>
              <p:nvPr/>
            </p:nvSpPr>
            <p:spPr bwMode="auto">
              <a:xfrm>
                <a:off x="3597809"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Oval 9"/>
              <p:cNvSpPr>
                <a:spLocks noChangeArrowheads="1"/>
              </p:cNvSpPr>
              <p:nvPr/>
            </p:nvSpPr>
            <p:spPr bwMode="auto">
              <a:xfrm>
                <a:off x="4063197"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Oval 10"/>
              <p:cNvSpPr>
                <a:spLocks noChangeArrowheads="1"/>
              </p:cNvSpPr>
              <p:nvPr/>
            </p:nvSpPr>
            <p:spPr bwMode="auto">
              <a:xfrm>
                <a:off x="4774205"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5" name="Oval 11"/>
              <p:cNvSpPr>
                <a:spLocks noChangeArrowheads="1"/>
              </p:cNvSpPr>
              <p:nvPr/>
            </p:nvSpPr>
            <p:spPr bwMode="auto">
              <a:xfrm>
                <a:off x="5239592" y="20513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cxnSp>
            <p:nvCxnSpPr>
              <p:cNvPr id="3084" name="AutoShape 12"/>
              <p:cNvCxnSpPr>
                <a:cxnSpLocks noChangeShapeType="1"/>
              </p:cNvCxnSpPr>
              <p:nvPr/>
            </p:nvCxnSpPr>
            <p:spPr bwMode="auto">
              <a:xfrm>
                <a:off x="6092802" y="2232298"/>
                <a:ext cx="58173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Oval 13"/>
              <p:cNvSpPr>
                <a:spLocks noChangeArrowheads="1"/>
              </p:cNvSpPr>
              <p:nvPr/>
            </p:nvSpPr>
            <p:spPr bwMode="auto">
              <a:xfrm>
                <a:off x="6793291" y="18608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7" name="Oval 14"/>
              <p:cNvSpPr>
                <a:spLocks noChangeArrowheads="1"/>
              </p:cNvSpPr>
              <p:nvPr/>
            </p:nvSpPr>
            <p:spPr bwMode="auto">
              <a:xfrm>
                <a:off x="7308936" y="2232298"/>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Oval 15"/>
              <p:cNvSpPr>
                <a:spLocks noChangeArrowheads="1"/>
              </p:cNvSpPr>
              <p:nvPr/>
            </p:nvSpPr>
            <p:spPr bwMode="auto">
              <a:xfrm>
                <a:off x="7817895" y="18608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9" name="Oval 16"/>
              <p:cNvSpPr>
                <a:spLocks noChangeArrowheads="1"/>
              </p:cNvSpPr>
              <p:nvPr/>
            </p:nvSpPr>
            <p:spPr bwMode="auto">
              <a:xfrm>
                <a:off x="8406809" y="2241823"/>
                <a:ext cx="465387" cy="381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a:p>
            </p:txBody>
          </p:sp>
        </p:grpSp>
      </p:grpSp>
      <p:sp>
        <p:nvSpPr>
          <p:cNvPr id="25" name="Titel 1"/>
          <p:cNvSpPr txBox="1">
            <a:spLocks/>
          </p:cNvSpPr>
          <p:nvPr/>
        </p:nvSpPr>
        <p:spPr>
          <a:xfrm>
            <a:off x="711484" y="3645024"/>
            <a:ext cx="8108988" cy="147002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nl-NL" dirty="0"/>
              <a:t>Zetmeel                           					     Glucose</a:t>
            </a:r>
          </a:p>
          <a:p>
            <a:pPr algn="just"/>
            <a:endParaRPr lang="nl-NL" dirty="0"/>
          </a:p>
          <a:p>
            <a:pPr algn="just"/>
            <a:endParaRPr lang="nl-NL" dirty="0"/>
          </a:p>
          <a:p>
            <a:pPr algn="just"/>
            <a:r>
              <a:rPr lang="nl-NL" dirty="0"/>
              <a:t>Glucose wordt in dunne darm in bloed opgenomen. En kun je meten met een bloedsuikermeter</a:t>
            </a:r>
          </a:p>
        </p:txBody>
      </p:sp>
      <p:sp>
        <p:nvSpPr>
          <p:cNvPr id="22" name="AutoShape 18" descr="Afbeeldingsresultaat voor bloedsuiker met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9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973" y="4869160"/>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32A72163-0586-48F1-8210-BF359D684B70}"/>
              </a:ext>
            </a:extLst>
          </p:cNvPr>
          <p:cNvSpPr>
            <a:spLocks noGrp="1"/>
          </p:cNvSpPr>
          <p:nvPr>
            <p:ph type="sldNum" sz="quarter" idx="12"/>
          </p:nvPr>
        </p:nvSpPr>
        <p:spPr/>
        <p:txBody>
          <a:bodyPr/>
          <a:lstStyle/>
          <a:p>
            <a:fld id="{C15EB1AA-F2A8-4349-BA3A-E948F8EF3D8D}" type="slidenum">
              <a:rPr lang="nl-NL" smtClean="0"/>
              <a:t>10</a:t>
            </a:fld>
            <a:endParaRPr lang="nl-NL"/>
          </a:p>
        </p:txBody>
      </p:sp>
    </p:spTree>
    <p:extLst>
      <p:ext uri="{BB962C8B-B14F-4D97-AF65-F5344CB8AC3E}">
        <p14:creationId xmlns:p14="http://schemas.microsoft.com/office/powerpoint/2010/main" val="20897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Slokdarm</a:t>
            </a:r>
          </a:p>
        </p:txBody>
      </p:sp>
      <p:pic>
        <p:nvPicPr>
          <p:cNvPr id="4" name="Picture 2" descr="https://www.jeroenboschziekenhuis.nl/Website/Patient/Specialismen/MDL/20151211%20Maag%20Darm%20stelsel_500px.jpg"/>
          <p:cNvPicPr>
            <a:picLocks noChangeAspect="1" noChangeArrowheads="1"/>
          </p:cNvPicPr>
          <p:nvPr/>
        </p:nvPicPr>
        <p:blipFill rotWithShape="1">
          <a:blip r:embed="rId3">
            <a:extLst>
              <a:ext uri="{28A0092B-C50C-407E-A947-70E740481C1C}">
                <a14:useLocalDpi xmlns:a14="http://schemas.microsoft.com/office/drawing/2010/main" val="0"/>
              </a:ext>
            </a:extLst>
          </a:blip>
          <a:srcRect l="40753" t="18691" b="49276"/>
          <a:stretch/>
        </p:blipFill>
        <p:spPr bwMode="auto">
          <a:xfrm>
            <a:off x="3347864" y="1348690"/>
            <a:ext cx="4442280" cy="265637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483768" y="4375922"/>
            <a:ext cx="5202643" cy="584775"/>
          </a:xfrm>
          <a:prstGeom prst="rect">
            <a:avLst/>
          </a:prstGeom>
          <a:noFill/>
        </p:spPr>
        <p:txBody>
          <a:bodyPr wrap="none" rtlCol="0">
            <a:spAutoFit/>
          </a:bodyPr>
          <a:lstStyle/>
          <a:p>
            <a:r>
              <a:rPr lang="nl-NL" sz="3200" b="1" dirty="0"/>
              <a:t>Voedsel van mond naar maag</a:t>
            </a:r>
            <a:endParaRPr lang="nl-NL" b="1" dirty="0"/>
          </a:p>
        </p:txBody>
      </p:sp>
      <p:sp>
        <p:nvSpPr>
          <p:cNvPr id="5" name="Tijdelijke aanduiding voor dianummer 4">
            <a:extLst>
              <a:ext uri="{FF2B5EF4-FFF2-40B4-BE49-F238E27FC236}">
                <a16:creationId xmlns:a16="http://schemas.microsoft.com/office/drawing/2014/main" id="{6510BBC7-E1AB-4092-BA32-767063D3790A}"/>
              </a:ext>
            </a:extLst>
          </p:cNvPr>
          <p:cNvSpPr>
            <a:spLocks noGrp="1"/>
          </p:cNvSpPr>
          <p:nvPr>
            <p:ph type="sldNum" sz="quarter" idx="12"/>
          </p:nvPr>
        </p:nvSpPr>
        <p:spPr/>
        <p:txBody>
          <a:bodyPr/>
          <a:lstStyle/>
          <a:p>
            <a:fld id="{C15EB1AA-F2A8-4349-BA3A-E948F8EF3D8D}" type="slidenum">
              <a:rPr lang="nl-NL" smtClean="0"/>
              <a:t>11</a:t>
            </a:fld>
            <a:endParaRPr lang="nl-NL"/>
          </a:p>
        </p:txBody>
      </p:sp>
    </p:spTree>
    <p:extLst>
      <p:ext uri="{BB962C8B-B14F-4D97-AF65-F5344CB8AC3E}">
        <p14:creationId xmlns:p14="http://schemas.microsoft.com/office/powerpoint/2010/main" val="218804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Maag</a:t>
            </a:r>
          </a:p>
        </p:txBody>
      </p:sp>
      <p:pic>
        <p:nvPicPr>
          <p:cNvPr id="4" name="Picture 2" descr="https://www.jeroenboschziekenhuis.nl/Website/Patient/Specialismen/MDL/20151211%20Maag%20Darm%20stelsel_500px.jpg"/>
          <p:cNvPicPr>
            <a:picLocks noChangeAspect="1" noChangeArrowheads="1"/>
          </p:cNvPicPr>
          <p:nvPr/>
        </p:nvPicPr>
        <p:blipFill rotWithShape="1">
          <a:blip r:embed="rId3">
            <a:extLst>
              <a:ext uri="{28A0092B-C50C-407E-A947-70E740481C1C}">
                <a14:useLocalDpi xmlns:a14="http://schemas.microsoft.com/office/drawing/2010/main" val="0"/>
              </a:ext>
            </a:extLst>
          </a:blip>
          <a:srcRect l="39010" t="42255" r="1743" b="40348"/>
          <a:stretch/>
        </p:blipFill>
        <p:spPr bwMode="auto">
          <a:xfrm>
            <a:off x="1907704" y="1844824"/>
            <a:ext cx="6437839" cy="209073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907704" y="4364901"/>
            <a:ext cx="6950429" cy="1569660"/>
          </a:xfrm>
          <a:prstGeom prst="rect">
            <a:avLst/>
          </a:prstGeom>
          <a:noFill/>
        </p:spPr>
        <p:txBody>
          <a:bodyPr wrap="none" rtlCol="0">
            <a:spAutoFit/>
          </a:bodyPr>
          <a:lstStyle/>
          <a:p>
            <a:r>
              <a:rPr lang="nl-NL" sz="3200" b="1" dirty="0"/>
              <a:t>Kneed voedsel kleiner</a:t>
            </a:r>
          </a:p>
          <a:p>
            <a:endParaRPr lang="nl-NL" sz="3200" b="1" dirty="0"/>
          </a:p>
          <a:p>
            <a:r>
              <a:rPr lang="nl-NL" sz="3200" b="1" dirty="0"/>
              <a:t>Maagzuur zorgt voor verdere </a:t>
            </a:r>
            <a:r>
              <a:rPr lang="nl-NL" sz="3200" b="1" dirty="0" err="1"/>
              <a:t>veretering</a:t>
            </a:r>
            <a:endParaRPr lang="nl-NL" b="1" dirty="0"/>
          </a:p>
        </p:txBody>
      </p:sp>
      <p:sp>
        <p:nvSpPr>
          <p:cNvPr id="5" name="Tijdelijke aanduiding voor dianummer 4">
            <a:extLst>
              <a:ext uri="{FF2B5EF4-FFF2-40B4-BE49-F238E27FC236}">
                <a16:creationId xmlns:a16="http://schemas.microsoft.com/office/drawing/2014/main" id="{E2F4B035-6589-4B27-B3C9-7E72574A9C03}"/>
              </a:ext>
            </a:extLst>
          </p:cNvPr>
          <p:cNvSpPr>
            <a:spLocks noGrp="1"/>
          </p:cNvSpPr>
          <p:nvPr>
            <p:ph type="sldNum" sz="quarter" idx="12"/>
          </p:nvPr>
        </p:nvSpPr>
        <p:spPr/>
        <p:txBody>
          <a:bodyPr/>
          <a:lstStyle/>
          <a:p>
            <a:fld id="{C15EB1AA-F2A8-4349-BA3A-E948F8EF3D8D}" type="slidenum">
              <a:rPr lang="nl-NL" smtClean="0"/>
              <a:t>12</a:t>
            </a:fld>
            <a:endParaRPr lang="nl-NL"/>
          </a:p>
        </p:txBody>
      </p:sp>
    </p:spTree>
    <p:extLst>
      <p:ext uri="{BB962C8B-B14F-4D97-AF65-F5344CB8AC3E}">
        <p14:creationId xmlns:p14="http://schemas.microsoft.com/office/powerpoint/2010/main" val="261203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t="21135" b="27687"/>
          <a:stretch/>
        </p:blipFill>
        <p:spPr bwMode="auto">
          <a:xfrm>
            <a:off x="427273" y="2492897"/>
            <a:ext cx="1696455" cy="868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83568" y="188640"/>
            <a:ext cx="7772400" cy="1470025"/>
          </a:xfrm>
        </p:spPr>
        <p:txBody>
          <a:bodyPr/>
          <a:lstStyle/>
          <a:p>
            <a:r>
              <a:rPr lang="nl-NL" b="1" dirty="0"/>
              <a:t>Eiwitten </a:t>
            </a:r>
            <a:r>
              <a:rPr lang="nl-NL" sz="3200" dirty="0"/>
              <a:t>Proef met gelatine en kiwi</a:t>
            </a:r>
            <a:endParaRPr lang="nl-NL" sz="4000" dirty="0"/>
          </a:p>
        </p:txBody>
      </p:sp>
      <p:sp>
        <p:nvSpPr>
          <p:cNvPr id="5" name="AutoShape 2" descr="Afbeeldingsresultaat voor vet emulger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Afbeeldingsresultaat voor gelatine weken">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3" t="22454" r="23797" b="22454"/>
          <a:stretch/>
        </p:blipFill>
        <p:spPr bwMode="auto">
          <a:xfrm>
            <a:off x="2697287" y="2198173"/>
            <a:ext cx="1479764" cy="162279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979756" y="1576406"/>
            <a:ext cx="2840716" cy="4801314"/>
          </a:xfrm>
          <a:prstGeom prst="rect">
            <a:avLst/>
          </a:prstGeom>
          <a:noFill/>
        </p:spPr>
        <p:txBody>
          <a:bodyPr wrap="square" rtlCol="0">
            <a:spAutoFit/>
          </a:bodyPr>
          <a:lstStyle/>
          <a:p>
            <a:r>
              <a:rPr lang="nl-NL" dirty="0"/>
              <a:t>2X Los de geweekte gelatine op in warm water</a:t>
            </a:r>
          </a:p>
          <a:p>
            <a:endParaRPr lang="nl-NL" dirty="0"/>
          </a:p>
          <a:p>
            <a:r>
              <a:rPr lang="nl-NL" dirty="0"/>
              <a:t>Zeef ondertussen de kiwi sap in een kom</a:t>
            </a:r>
          </a:p>
          <a:p>
            <a:endParaRPr lang="nl-NL" dirty="0"/>
          </a:p>
          <a:p>
            <a:endParaRPr lang="nl-NL" dirty="0"/>
          </a:p>
          <a:p>
            <a:endParaRPr lang="nl-NL" dirty="0"/>
          </a:p>
          <a:p>
            <a:r>
              <a:rPr lang="nl-NL" dirty="0"/>
              <a:t>Schenk gelatineoplossing  in een beker, en laat het iets afkoelen</a:t>
            </a:r>
          </a:p>
          <a:p>
            <a:endParaRPr lang="nl-NL" dirty="0"/>
          </a:p>
          <a:p>
            <a:r>
              <a:rPr lang="nl-NL" dirty="0"/>
              <a:t>Doe bij het ene bekertje ook het </a:t>
            </a:r>
            <a:r>
              <a:rPr lang="nl-NL" dirty="0" err="1"/>
              <a:t>kiwisap</a:t>
            </a:r>
            <a:endParaRPr lang="nl-NL" dirty="0"/>
          </a:p>
          <a:p>
            <a:endParaRPr lang="nl-NL" dirty="0"/>
          </a:p>
          <a:p>
            <a:endParaRPr lang="nl-NL" dirty="0"/>
          </a:p>
          <a:p>
            <a:endParaRPr lang="nl-NL" dirty="0"/>
          </a:p>
        </p:txBody>
      </p:sp>
      <p:sp>
        <p:nvSpPr>
          <p:cNvPr id="9" name="AutoShape 4" descr="Afbeeldingsresultaat voor zeef"/>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6" descr="Afbeeldingsresultaat voor zeef"/>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b="34637"/>
          <a:stretch/>
        </p:blipFill>
        <p:spPr bwMode="auto">
          <a:xfrm>
            <a:off x="520701" y="1225551"/>
            <a:ext cx="2143125" cy="126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8791" r="18795" b="12116"/>
          <a:stretch/>
        </p:blipFill>
        <p:spPr bwMode="auto">
          <a:xfrm>
            <a:off x="1066446" y="1311901"/>
            <a:ext cx="805542" cy="77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raan 10"/>
          <p:cNvSpPr/>
          <p:nvPr/>
        </p:nvSpPr>
        <p:spPr>
          <a:xfrm rot="19012489">
            <a:off x="1173055" y="2689934"/>
            <a:ext cx="232714" cy="277591"/>
          </a:xfrm>
          <a:prstGeom prst="teardrop">
            <a:avLst>
              <a:gd name="adj" fmla="val 20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19"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13" r="50613"/>
          <a:stretch/>
        </p:blipFill>
        <p:spPr bwMode="auto">
          <a:xfrm>
            <a:off x="3055779" y="3782812"/>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13" r="50613"/>
          <a:stretch/>
        </p:blipFill>
        <p:spPr bwMode="auto">
          <a:xfrm>
            <a:off x="4918910" y="3782812"/>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descr="Afbeeldingsresultaat voor gelatine weken">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3" t="22454" r="23797" b="22454"/>
          <a:stretch/>
        </p:blipFill>
        <p:spPr bwMode="auto">
          <a:xfrm>
            <a:off x="4499992" y="2198172"/>
            <a:ext cx="1479764" cy="16227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3" r="50613"/>
          <a:stretch/>
        </p:blipFill>
        <p:spPr bwMode="auto">
          <a:xfrm>
            <a:off x="2792559" y="1311901"/>
            <a:ext cx="418918" cy="83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3" r="50613"/>
          <a:stretch/>
        </p:blipFill>
        <p:spPr bwMode="auto">
          <a:xfrm>
            <a:off x="4499992" y="1357090"/>
            <a:ext cx="418918" cy="83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raan 24"/>
          <p:cNvSpPr/>
          <p:nvPr/>
        </p:nvSpPr>
        <p:spPr>
          <a:xfrm rot="19012489">
            <a:off x="3404313" y="3914335"/>
            <a:ext cx="232714" cy="277591"/>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raan 27"/>
          <p:cNvSpPr/>
          <p:nvPr/>
        </p:nvSpPr>
        <p:spPr>
          <a:xfrm rot="19012489">
            <a:off x="5257955" y="3926778"/>
            <a:ext cx="232714" cy="277591"/>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met pijl 12"/>
          <p:cNvCxnSpPr/>
          <p:nvPr/>
        </p:nvCxnSpPr>
        <p:spPr>
          <a:xfrm flipH="1">
            <a:off x="1842261" y="4795097"/>
            <a:ext cx="950298" cy="314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1"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13" r="50613"/>
          <a:stretch/>
        </p:blipFill>
        <p:spPr bwMode="auto">
          <a:xfrm>
            <a:off x="795754" y="4339395"/>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8835" t="30261" r="1" b="29165"/>
          <a:stretch/>
        </p:blipFill>
        <p:spPr bwMode="auto">
          <a:xfrm rot="4072913">
            <a:off x="-107382" y="3657649"/>
            <a:ext cx="1478127" cy="65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raan 33"/>
          <p:cNvSpPr/>
          <p:nvPr/>
        </p:nvSpPr>
        <p:spPr>
          <a:xfrm rot="19012489">
            <a:off x="1181821" y="4583770"/>
            <a:ext cx="232714" cy="277591"/>
          </a:xfrm>
          <a:prstGeom prst="teardrop">
            <a:avLst>
              <a:gd name="adj" fmla="val 200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5" name="Trapezium 14"/>
          <p:cNvSpPr/>
          <p:nvPr/>
        </p:nvSpPr>
        <p:spPr>
          <a:xfrm rot="10800000">
            <a:off x="3244325" y="4849122"/>
            <a:ext cx="528432" cy="32810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rapezium 35"/>
          <p:cNvSpPr/>
          <p:nvPr/>
        </p:nvSpPr>
        <p:spPr>
          <a:xfrm rot="10800000">
            <a:off x="5110096" y="4907682"/>
            <a:ext cx="528432" cy="328109"/>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rapezium 36"/>
          <p:cNvSpPr/>
          <p:nvPr/>
        </p:nvSpPr>
        <p:spPr>
          <a:xfrm rot="10800000">
            <a:off x="989210" y="5396347"/>
            <a:ext cx="528432" cy="328109"/>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38" name="Trapezium 37"/>
          <p:cNvSpPr/>
          <p:nvPr/>
        </p:nvSpPr>
        <p:spPr>
          <a:xfrm rot="14853141">
            <a:off x="-17058" y="4022065"/>
            <a:ext cx="846604" cy="62130"/>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39"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13" t="18814" r="50613"/>
          <a:stretch/>
        </p:blipFill>
        <p:spPr bwMode="auto">
          <a:xfrm rot="3036011">
            <a:off x="5077065" y="5518133"/>
            <a:ext cx="656921" cy="106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rapezium 39"/>
          <p:cNvSpPr/>
          <p:nvPr/>
        </p:nvSpPr>
        <p:spPr>
          <a:xfrm rot="13836011">
            <a:off x="5070169" y="6110939"/>
            <a:ext cx="339410" cy="19309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613" r="50613"/>
          <a:stretch/>
        </p:blipFill>
        <p:spPr bwMode="auto">
          <a:xfrm rot="20502703">
            <a:off x="3145110" y="5313837"/>
            <a:ext cx="659173" cy="131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rapezium 42"/>
          <p:cNvSpPr/>
          <p:nvPr/>
        </p:nvSpPr>
        <p:spPr>
          <a:xfrm rot="9702703">
            <a:off x="3378107" y="6137973"/>
            <a:ext cx="406246" cy="258142"/>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3" name="Tijdelijke aanduiding voor dianummer 2">
            <a:extLst>
              <a:ext uri="{FF2B5EF4-FFF2-40B4-BE49-F238E27FC236}">
                <a16:creationId xmlns:a16="http://schemas.microsoft.com/office/drawing/2014/main" id="{B7F72A3A-7475-4763-AD16-7A6E88C20A6A}"/>
              </a:ext>
            </a:extLst>
          </p:cNvPr>
          <p:cNvSpPr>
            <a:spLocks noGrp="1"/>
          </p:cNvSpPr>
          <p:nvPr>
            <p:ph type="sldNum" sz="quarter" idx="12"/>
          </p:nvPr>
        </p:nvSpPr>
        <p:spPr/>
        <p:txBody>
          <a:bodyPr/>
          <a:lstStyle/>
          <a:p>
            <a:fld id="{C15EB1AA-F2A8-4349-BA3A-E948F8EF3D8D}" type="slidenum">
              <a:rPr lang="nl-NL" smtClean="0"/>
              <a:t>13</a:t>
            </a:fld>
            <a:endParaRPr lang="nl-NL"/>
          </a:p>
        </p:txBody>
      </p:sp>
    </p:spTree>
    <p:extLst>
      <p:ext uri="{BB962C8B-B14F-4D97-AF65-F5344CB8AC3E}">
        <p14:creationId xmlns:p14="http://schemas.microsoft.com/office/powerpoint/2010/main" val="300502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Eiwitten </a:t>
            </a:r>
            <a:r>
              <a:rPr lang="nl-NL" sz="3200" dirty="0"/>
              <a:t>Proef met gelatine en kiwi</a:t>
            </a:r>
            <a:endParaRPr lang="nl-NL" sz="4000" dirty="0"/>
          </a:p>
        </p:txBody>
      </p:sp>
      <p:sp>
        <p:nvSpPr>
          <p:cNvPr id="5" name="AutoShape 2" descr="Afbeeldingsresultaat voor vet emulger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p:cNvSpPr txBox="1"/>
          <p:nvPr/>
        </p:nvSpPr>
        <p:spPr>
          <a:xfrm>
            <a:off x="5282859" y="1740609"/>
            <a:ext cx="3384376" cy="2585323"/>
          </a:xfrm>
          <a:prstGeom prst="rect">
            <a:avLst/>
          </a:prstGeom>
          <a:noFill/>
        </p:spPr>
        <p:txBody>
          <a:bodyPr wrap="square" rtlCol="0">
            <a:spAutoFit/>
          </a:bodyPr>
          <a:lstStyle/>
          <a:p>
            <a:endParaRPr lang="nl-NL" dirty="0"/>
          </a:p>
          <a:p>
            <a:r>
              <a:rPr lang="nl-NL" dirty="0"/>
              <a:t>Hoelang het duurt voordat de vloeistof gestold is.</a:t>
            </a:r>
          </a:p>
          <a:p>
            <a:r>
              <a:rPr lang="nl-NL" dirty="0"/>
              <a:t>Bij welke beker duurt het langer?</a:t>
            </a:r>
          </a:p>
          <a:p>
            <a:endParaRPr lang="nl-NL" dirty="0"/>
          </a:p>
          <a:p>
            <a:r>
              <a:rPr lang="nl-NL" dirty="0"/>
              <a:t>Kun je daar een verklaring voor geven? </a:t>
            </a:r>
          </a:p>
          <a:p>
            <a:endParaRPr lang="nl-NL" dirty="0"/>
          </a:p>
          <a:p>
            <a:endParaRPr lang="nl-NL" dirty="0"/>
          </a:p>
        </p:txBody>
      </p:sp>
      <p:sp>
        <p:nvSpPr>
          <p:cNvPr id="9" name="AutoShape 4" descr="Afbeeldingsresultaat voor zeef"/>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6" descr="Afbeeldingsresultaat voor zeef"/>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6" name="Groep 5">
            <a:extLst>
              <a:ext uri="{FF2B5EF4-FFF2-40B4-BE49-F238E27FC236}">
                <a16:creationId xmlns:a16="http://schemas.microsoft.com/office/drawing/2014/main" id="{7E808E98-A56F-4E2E-8AED-F7E67E8F72BF}"/>
              </a:ext>
            </a:extLst>
          </p:cNvPr>
          <p:cNvGrpSpPr/>
          <p:nvPr/>
        </p:nvGrpSpPr>
        <p:grpSpPr>
          <a:xfrm rot="18618383">
            <a:off x="2963863" y="2181828"/>
            <a:ext cx="2218164" cy="1488847"/>
            <a:chOff x="4872200" y="5722998"/>
            <a:chExt cx="1066652" cy="656921"/>
          </a:xfrm>
        </p:grpSpPr>
        <p:pic>
          <p:nvPicPr>
            <p:cNvPr id="3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t="18814" r="50613"/>
            <a:stretch/>
          </p:blipFill>
          <p:spPr bwMode="auto">
            <a:xfrm rot="3036011">
              <a:off x="5077065" y="5518133"/>
              <a:ext cx="656921" cy="106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rapezium 39"/>
            <p:cNvSpPr/>
            <p:nvPr/>
          </p:nvSpPr>
          <p:spPr>
            <a:xfrm rot="13836011">
              <a:off x="5070169" y="6110939"/>
              <a:ext cx="339410" cy="19309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Groep 2">
            <a:extLst>
              <a:ext uri="{FF2B5EF4-FFF2-40B4-BE49-F238E27FC236}">
                <a16:creationId xmlns:a16="http://schemas.microsoft.com/office/drawing/2014/main" id="{997229E3-3294-46C5-AA33-061D14C229D2}"/>
              </a:ext>
            </a:extLst>
          </p:cNvPr>
          <p:cNvGrpSpPr/>
          <p:nvPr/>
        </p:nvGrpSpPr>
        <p:grpSpPr>
          <a:xfrm rot="1094818">
            <a:off x="1090050" y="1510683"/>
            <a:ext cx="1456285" cy="2359123"/>
            <a:chOff x="3145110" y="5313837"/>
            <a:chExt cx="659173" cy="1318345"/>
          </a:xfrm>
        </p:grpSpPr>
        <p:pic>
          <p:nvPicPr>
            <p:cNvPr id="4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rot="20502703">
              <a:off x="3145110" y="5313837"/>
              <a:ext cx="659173" cy="131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rapezium 42"/>
            <p:cNvSpPr/>
            <p:nvPr/>
          </p:nvSpPr>
          <p:spPr>
            <a:xfrm rot="9702703">
              <a:off x="3378107" y="6137973"/>
              <a:ext cx="406246" cy="258142"/>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grpSp>
      <p:sp>
        <p:nvSpPr>
          <p:cNvPr id="7" name="Stroomdiagram: Proces 6">
            <a:extLst>
              <a:ext uri="{FF2B5EF4-FFF2-40B4-BE49-F238E27FC236}">
                <a16:creationId xmlns:a16="http://schemas.microsoft.com/office/drawing/2014/main" id="{AC36D9EF-0E85-43C9-986E-D42786D8E352}"/>
              </a:ext>
            </a:extLst>
          </p:cNvPr>
          <p:cNvSpPr/>
          <p:nvPr/>
        </p:nvSpPr>
        <p:spPr>
          <a:xfrm>
            <a:off x="683568" y="4046975"/>
            <a:ext cx="7772400" cy="2118329"/>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7">
            <a:extLst>
              <a:ext uri="{FF2B5EF4-FFF2-40B4-BE49-F238E27FC236}">
                <a16:creationId xmlns:a16="http://schemas.microsoft.com/office/drawing/2014/main" id="{053BF83C-5500-48B9-B2B2-BCA15C4A6BC5}"/>
              </a:ext>
            </a:extLst>
          </p:cNvPr>
          <p:cNvSpPr>
            <a:spLocks noGrp="1"/>
          </p:cNvSpPr>
          <p:nvPr>
            <p:ph type="sldNum" sz="quarter" idx="12"/>
          </p:nvPr>
        </p:nvSpPr>
        <p:spPr/>
        <p:txBody>
          <a:bodyPr/>
          <a:lstStyle/>
          <a:p>
            <a:fld id="{C15EB1AA-F2A8-4349-BA3A-E948F8EF3D8D}" type="slidenum">
              <a:rPr lang="nl-NL" smtClean="0"/>
              <a:t>14</a:t>
            </a:fld>
            <a:endParaRPr lang="nl-NL"/>
          </a:p>
        </p:txBody>
      </p:sp>
    </p:spTree>
    <p:extLst>
      <p:ext uri="{BB962C8B-B14F-4D97-AF65-F5344CB8AC3E}">
        <p14:creationId xmlns:p14="http://schemas.microsoft.com/office/powerpoint/2010/main" val="337841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Eiwitten </a:t>
            </a:r>
            <a:r>
              <a:rPr lang="nl-NL" sz="3200" dirty="0"/>
              <a:t>Protease maakt eiwit kleiner</a:t>
            </a:r>
            <a:endParaRPr lang="nl-NL" dirty="0"/>
          </a:p>
        </p:txBody>
      </p:sp>
      <p:sp>
        <p:nvSpPr>
          <p:cNvPr id="5" name="AutoShape 2" descr="Afbeeldingsresultaat voor vet emulger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425" r="3085" b="21606"/>
          <a:stretch/>
        </p:blipFill>
        <p:spPr bwMode="auto">
          <a:xfrm>
            <a:off x="1547664" y="1375210"/>
            <a:ext cx="5303642" cy="538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4139376" y="1340768"/>
            <a:ext cx="2748779"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dirty="0">
                <a:solidFill>
                  <a:schemeClr val="tx1"/>
                </a:solidFill>
              </a:rPr>
              <a:t>Protease zit in vruchtensappen</a:t>
            </a:r>
          </a:p>
        </p:txBody>
      </p:sp>
      <p:sp>
        <p:nvSpPr>
          <p:cNvPr id="3" name="Tijdelijke aanduiding voor dianummer 2">
            <a:extLst>
              <a:ext uri="{FF2B5EF4-FFF2-40B4-BE49-F238E27FC236}">
                <a16:creationId xmlns:a16="http://schemas.microsoft.com/office/drawing/2014/main" id="{5C969E99-49F7-4124-83E1-50A3A5AF11D4}"/>
              </a:ext>
            </a:extLst>
          </p:cNvPr>
          <p:cNvSpPr>
            <a:spLocks noGrp="1"/>
          </p:cNvSpPr>
          <p:nvPr>
            <p:ph type="sldNum" sz="quarter" idx="12"/>
          </p:nvPr>
        </p:nvSpPr>
        <p:spPr/>
        <p:txBody>
          <a:bodyPr/>
          <a:lstStyle/>
          <a:p>
            <a:fld id="{C15EB1AA-F2A8-4349-BA3A-E948F8EF3D8D}" type="slidenum">
              <a:rPr lang="nl-NL" smtClean="0"/>
              <a:t>15</a:t>
            </a:fld>
            <a:endParaRPr lang="nl-NL"/>
          </a:p>
        </p:txBody>
      </p:sp>
    </p:spTree>
    <p:extLst>
      <p:ext uri="{BB962C8B-B14F-4D97-AF65-F5344CB8AC3E}">
        <p14:creationId xmlns:p14="http://schemas.microsoft.com/office/powerpoint/2010/main" val="366887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Dunne darm</a:t>
            </a:r>
          </a:p>
        </p:txBody>
      </p:sp>
      <p:pic>
        <p:nvPicPr>
          <p:cNvPr id="4" name="Picture 2" descr="https://www.jeroenboschziekenhuis.nl/Website/Patient/Specialismen/MDL/20151211%20Maag%20Darm%20stelsel_500px.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7" t="47100" r="1743" b="21104"/>
          <a:stretch/>
        </p:blipFill>
        <p:spPr bwMode="auto">
          <a:xfrm>
            <a:off x="316490" y="1340768"/>
            <a:ext cx="8215950" cy="3017148"/>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79512" y="2132856"/>
            <a:ext cx="2592288" cy="2591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15668" y="1297957"/>
            <a:ext cx="2592288" cy="51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066988" y="2996952"/>
            <a:ext cx="2592288" cy="719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1528259" y="4509120"/>
            <a:ext cx="6627071" cy="2062103"/>
          </a:xfrm>
          <a:prstGeom prst="rect">
            <a:avLst/>
          </a:prstGeom>
          <a:noFill/>
        </p:spPr>
        <p:txBody>
          <a:bodyPr wrap="none" rtlCol="0">
            <a:spAutoFit/>
          </a:bodyPr>
          <a:lstStyle/>
          <a:p>
            <a:r>
              <a:rPr lang="nl-NL" sz="3200" b="1" dirty="0"/>
              <a:t>Verdere vertering </a:t>
            </a:r>
          </a:p>
          <a:p>
            <a:r>
              <a:rPr lang="nl-NL" sz="3200" b="1" dirty="0"/>
              <a:t>enzymen uit lever en </a:t>
            </a:r>
            <a:r>
              <a:rPr lang="nl-NL" sz="3200" b="1" dirty="0" err="1"/>
              <a:t>aalvleesklier</a:t>
            </a:r>
            <a:endParaRPr lang="nl-NL" sz="3200" b="1" dirty="0"/>
          </a:p>
          <a:p>
            <a:endParaRPr lang="nl-NL" sz="3200" b="1" dirty="0"/>
          </a:p>
          <a:p>
            <a:r>
              <a:rPr lang="nl-NL" sz="3200" b="1" dirty="0"/>
              <a:t>Opname van voedingsstoffen in bloed</a:t>
            </a:r>
            <a:endParaRPr lang="nl-NL" b="1" dirty="0"/>
          </a:p>
        </p:txBody>
      </p:sp>
      <p:sp>
        <p:nvSpPr>
          <p:cNvPr id="8" name="Tijdelijke aanduiding voor dianummer 7">
            <a:extLst>
              <a:ext uri="{FF2B5EF4-FFF2-40B4-BE49-F238E27FC236}">
                <a16:creationId xmlns:a16="http://schemas.microsoft.com/office/drawing/2014/main" id="{4DD6D1F1-DE70-4F79-A202-EE8B9D2BEA41}"/>
              </a:ext>
            </a:extLst>
          </p:cNvPr>
          <p:cNvSpPr>
            <a:spLocks noGrp="1"/>
          </p:cNvSpPr>
          <p:nvPr>
            <p:ph type="sldNum" sz="quarter" idx="12"/>
          </p:nvPr>
        </p:nvSpPr>
        <p:spPr/>
        <p:txBody>
          <a:bodyPr/>
          <a:lstStyle/>
          <a:p>
            <a:fld id="{C15EB1AA-F2A8-4349-BA3A-E948F8EF3D8D}" type="slidenum">
              <a:rPr lang="nl-NL" smtClean="0"/>
              <a:t>16</a:t>
            </a:fld>
            <a:endParaRPr lang="nl-NL"/>
          </a:p>
        </p:txBody>
      </p:sp>
    </p:spTree>
    <p:extLst>
      <p:ext uri="{BB962C8B-B14F-4D97-AF65-F5344CB8AC3E}">
        <p14:creationId xmlns:p14="http://schemas.microsoft.com/office/powerpoint/2010/main" val="40607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1364" y="179324"/>
            <a:ext cx="8229600" cy="1336185"/>
          </a:xfrm>
        </p:spPr>
        <p:txBody>
          <a:bodyPr>
            <a:normAutofit fontScale="90000"/>
          </a:bodyPr>
          <a:lstStyle/>
          <a:p>
            <a:r>
              <a:rPr lang="nl-NL" b="1" dirty="0"/>
              <a:t>Vet</a:t>
            </a:r>
            <a:br>
              <a:rPr lang="nl-NL" dirty="0"/>
            </a:br>
            <a:r>
              <a:rPr lang="nl-NL" sz="4000" dirty="0"/>
              <a:t>Gal maakt vet kleiner</a:t>
            </a:r>
            <a:endParaRPr lang="nl-NL" dirty="0"/>
          </a:p>
        </p:txBody>
      </p:sp>
      <p:sp>
        <p:nvSpPr>
          <p:cNvPr id="5" name="Rechthoek 4"/>
          <p:cNvSpPr/>
          <p:nvPr/>
        </p:nvSpPr>
        <p:spPr>
          <a:xfrm>
            <a:off x="2663281" y="1582340"/>
            <a:ext cx="6211323" cy="3693319"/>
          </a:xfrm>
          <a:prstGeom prst="rect">
            <a:avLst/>
          </a:prstGeom>
        </p:spPr>
        <p:txBody>
          <a:bodyPr wrap="square">
            <a:spAutoFit/>
          </a:bodyPr>
          <a:lstStyle/>
          <a:p>
            <a:pPr marL="285750" lvl="0" indent="-285750">
              <a:buFont typeface="Arial" panose="020B0604020202020204" pitchFamily="34" charset="0"/>
              <a:buChar char="•"/>
            </a:pPr>
            <a:r>
              <a:rPr lang="nl-NL" dirty="0"/>
              <a:t>Vul 2 bekertjes voor de helft met water. </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Doe er een theelepeltje olie in</a:t>
            </a:r>
          </a:p>
          <a:p>
            <a:pPr marL="285750" lvl="0" indent="-285750">
              <a:buFont typeface="Arial" panose="020B0604020202020204" pitchFamily="34" charset="0"/>
              <a:buChar char="•"/>
            </a:pPr>
            <a:r>
              <a:rPr lang="nl-NL" dirty="0"/>
              <a:t>Kijk er goed naar en roer daarna heel goed. </a:t>
            </a:r>
          </a:p>
          <a:p>
            <a:pPr marL="742950" lvl="1" indent="-285750">
              <a:buFont typeface="Courier New" panose="02070309020205020404" pitchFamily="49" charset="0"/>
              <a:buChar char="o"/>
            </a:pPr>
            <a:r>
              <a:rPr lang="nl-NL" dirty="0"/>
              <a:t>Wat je nu doet gebeurt ook in de maag. </a:t>
            </a:r>
          </a:p>
          <a:p>
            <a:pPr marL="742950" lvl="1" indent="-285750">
              <a:buFont typeface="Courier New" panose="02070309020205020404" pitchFamily="49" charset="0"/>
              <a:buChar char="o"/>
            </a:pPr>
            <a:r>
              <a:rPr lang="nl-NL" dirty="0"/>
              <a:t>Wat zie je? </a:t>
            </a:r>
          </a:p>
          <a:p>
            <a:pPr marL="742950" lvl="1" indent="-285750">
              <a:buFont typeface="Courier New" panose="02070309020205020404" pitchFamily="49" charset="0"/>
              <a:buChar char="o"/>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Doe bij 1 bekertje nog een eetlepel gal(zeep) bij en roer nog eens goed. </a:t>
            </a:r>
          </a:p>
          <a:p>
            <a:pPr marL="742950" lvl="1" indent="-285750">
              <a:buFont typeface="Courier New" panose="02070309020205020404" pitchFamily="49" charset="0"/>
              <a:buChar char="o"/>
            </a:pPr>
            <a:r>
              <a:rPr lang="nl-NL" dirty="0"/>
              <a:t>Wat je nu doet gebeurt ook in de twaalfvingerige darm.</a:t>
            </a:r>
          </a:p>
          <a:p>
            <a:pPr marL="742950" lvl="1" indent="-285750">
              <a:buFont typeface="Courier New" panose="02070309020205020404" pitchFamily="49" charset="0"/>
              <a:buChar char="o"/>
            </a:pPr>
            <a:r>
              <a:rPr lang="nl-NL" dirty="0"/>
              <a:t>Wat zie je? Is er een verschil tussen de bekers?</a:t>
            </a:r>
          </a:p>
        </p:txBody>
      </p:sp>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a:off x="304893" y="713459"/>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echte verbindingslijn 6"/>
          <p:cNvCxnSpPr/>
          <p:nvPr/>
        </p:nvCxnSpPr>
        <p:spPr>
          <a:xfrm flipV="1">
            <a:off x="894783" y="2128193"/>
            <a:ext cx="1021614"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Traan 7"/>
          <p:cNvSpPr/>
          <p:nvPr/>
        </p:nvSpPr>
        <p:spPr>
          <a:xfrm rot="19076680">
            <a:off x="755821" y="766764"/>
            <a:ext cx="277923" cy="308962"/>
          </a:xfrm>
          <a:prstGeom prst="teardrop">
            <a:avLst>
              <a:gd name="adj" fmla="val 17413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pic>
        <p:nvPicPr>
          <p:cNvPr id="9" name="Picture 8" descr="Afbeeldingsresultaat voor fles">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467" t="23918" r="37632" b="21009"/>
          <a:stretch/>
        </p:blipFill>
        <p:spPr bwMode="auto">
          <a:xfrm rot="13580436">
            <a:off x="1023694" y="191125"/>
            <a:ext cx="362549" cy="7708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a:off x="347723" y="2918973"/>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0973" t="21785" r="18723" b="59810"/>
          <a:stretch/>
        </p:blipFill>
        <p:spPr bwMode="auto">
          <a:xfrm rot="13270612" flipV="1">
            <a:off x="-27182" y="2314819"/>
            <a:ext cx="1197092" cy="36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raan 16"/>
          <p:cNvSpPr/>
          <p:nvPr/>
        </p:nvSpPr>
        <p:spPr>
          <a:xfrm rot="19525380">
            <a:off x="694501" y="2998197"/>
            <a:ext cx="201739" cy="314795"/>
          </a:xfrm>
          <a:prstGeom prst="teardrop">
            <a:avLst>
              <a:gd name="adj" fmla="val 174131"/>
            </a:avLst>
          </a:prstGeom>
          <a:solidFill>
            <a:srgbClr val="FFC000"/>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pic>
        <p:nvPicPr>
          <p:cNvPr id="1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a:off x="347723" y="4728654"/>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0973" t="21785" r="14566" b="51485"/>
          <a:stretch/>
        </p:blipFill>
        <p:spPr bwMode="auto">
          <a:xfrm rot="18404495">
            <a:off x="745580" y="4361769"/>
            <a:ext cx="1267872" cy="45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raan 20"/>
          <p:cNvSpPr/>
          <p:nvPr/>
        </p:nvSpPr>
        <p:spPr>
          <a:xfrm rot="19525380">
            <a:off x="717062" y="4730692"/>
            <a:ext cx="201739" cy="314795"/>
          </a:xfrm>
          <a:prstGeom prst="teardrop">
            <a:avLst>
              <a:gd name="adj" fmla="val 174131"/>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pic>
        <p:nvPicPr>
          <p:cNvPr id="1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a:off x="1636534" y="699942"/>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descr="Afbeeldingsresultaat voor fles">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467" t="23918" r="37632" b="21009"/>
          <a:stretch/>
        </p:blipFill>
        <p:spPr bwMode="auto">
          <a:xfrm rot="13580436">
            <a:off x="2355335" y="177608"/>
            <a:ext cx="362549" cy="7708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a:off x="1679364" y="2905456"/>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10973" t="21785" r="18723" b="59810"/>
          <a:stretch/>
        </p:blipFill>
        <p:spPr bwMode="auto">
          <a:xfrm rot="13270612" flipV="1">
            <a:off x="1304459" y="2301302"/>
            <a:ext cx="1197092" cy="367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raan 23"/>
          <p:cNvSpPr/>
          <p:nvPr/>
        </p:nvSpPr>
        <p:spPr>
          <a:xfrm rot="19525380">
            <a:off x="2026142" y="2984680"/>
            <a:ext cx="201739" cy="314795"/>
          </a:xfrm>
          <a:prstGeom prst="teardrop">
            <a:avLst>
              <a:gd name="adj" fmla="val 174131"/>
            </a:avLst>
          </a:prstGeom>
          <a:solidFill>
            <a:srgbClr val="FFC000"/>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pic>
        <p:nvPicPr>
          <p:cNvPr id="2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613" r="50613"/>
          <a:stretch/>
        </p:blipFill>
        <p:spPr bwMode="auto">
          <a:xfrm>
            <a:off x="1691680" y="4728654"/>
            <a:ext cx="837836"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hthoek 25">
            <a:extLst>
              <a:ext uri="{FF2B5EF4-FFF2-40B4-BE49-F238E27FC236}">
                <a16:creationId xmlns:a16="http://schemas.microsoft.com/office/drawing/2014/main" id="{643A3547-84C6-4B9E-83E8-2434814C4550}"/>
              </a:ext>
            </a:extLst>
          </p:cNvPr>
          <p:cNvSpPr/>
          <p:nvPr/>
        </p:nvSpPr>
        <p:spPr>
          <a:xfrm>
            <a:off x="3095161" y="3342435"/>
            <a:ext cx="576064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extLst>
              <a:ext uri="{FF2B5EF4-FFF2-40B4-BE49-F238E27FC236}">
                <a16:creationId xmlns:a16="http://schemas.microsoft.com/office/drawing/2014/main" id="{1D4801DB-932F-498B-8095-390E1689E0AE}"/>
              </a:ext>
            </a:extLst>
          </p:cNvPr>
          <p:cNvSpPr/>
          <p:nvPr/>
        </p:nvSpPr>
        <p:spPr>
          <a:xfrm>
            <a:off x="3095161" y="5275660"/>
            <a:ext cx="5760640" cy="1209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a:extLst>
              <a:ext uri="{FF2B5EF4-FFF2-40B4-BE49-F238E27FC236}">
                <a16:creationId xmlns:a16="http://schemas.microsoft.com/office/drawing/2014/main" id="{56D60391-EED7-4F0E-B16E-37AA8B4F68FF}"/>
              </a:ext>
            </a:extLst>
          </p:cNvPr>
          <p:cNvSpPr>
            <a:spLocks noGrp="1"/>
          </p:cNvSpPr>
          <p:nvPr>
            <p:ph type="sldNum" sz="quarter" idx="12"/>
          </p:nvPr>
        </p:nvSpPr>
        <p:spPr/>
        <p:txBody>
          <a:bodyPr/>
          <a:lstStyle/>
          <a:p>
            <a:fld id="{C15EB1AA-F2A8-4349-BA3A-E948F8EF3D8D}" type="slidenum">
              <a:rPr lang="nl-NL" smtClean="0"/>
              <a:t>17</a:t>
            </a:fld>
            <a:endParaRPr lang="nl-NL"/>
          </a:p>
        </p:txBody>
      </p:sp>
    </p:spTree>
    <p:extLst>
      <p:ext uri="{BB962C8B-B14F-4D97-AF65-F5344CB8AC3E}">
        <p14:creationId xmlns:p14="http://schemas.microsoft.com/office/powerpoint/2010/main" val="84144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Emulgeren</a:t>
            </a:r>
          </a:p>
        </p:txBody>
      </p:sp>
      <p:sp>
        <p:nvSpPr>
          <p:cNvPr id="3" name="Tijdelijke aanduiding voor inhoud 2"/>
          <p:cNvSpPr>
            <a:spLocks noGrp="1"/>
          </p:cNvSpPr>
          <p:nvPr>
            <p:ph idx="1"/>
          </p:nvPr>
        </p:nvSpPr>
        <p:spPr/>
        <p:txBody>
          <a:bodyPr/>
          <a:lstStyle/>
          <a:p>
            <a:r>
              <a:rPr lang="nl-NL" dirty="0"/>
              <a:t>Zodat het enzym beter kan inwerken op het vet</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66256"/>
            <a:ext cx="5576326" cy="31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261938" y="2636912"/>
            <a:ext cx="20432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jdelijke aanduiding voor dianummer 4">
            <a:extLst>
              <a:ext uri="{FF2B5EF4-FFF2-40B4-BE49-F238E27FC236}">
                <a16:creationId xmlns:a16="http://schemas.microsoft.com/office/drawing/2014/main" id="{D668174F-87B1-4F14-9320-BA138D7922CB}"/>
              </a:ext>
            </a:extLst>
          </p:cNvPr>
          <p:cNvSpPr>
            <a:spLocks noGrp="1"/>
          </p:cNvSpPr>
          <p:nvPr>
            <p:ph type="sldNum" sz="quarter" idx="12"/>
          </p:nvPr>
        </p:nvSpPr>
        <p:spPr/>
        <p:txBody>
          <a:bodyPr/>
          <a:lstStyle/>
          <a:p>
            <a:fld id="{C15EB1AA-F2A8-4349-BA3A-E948F8EF3D8D}" type="slidenum">
              <a:rPr lang="nl-NL" smtClean="0"/>
              <a:t>18</a:t>
            </a:fld>
            <a:endParaRPr lang="nl-NL"/>
          </a:p>
        </p:txBody>
      </p:sp>
    </p:spTree>
    <p:extLst>
      <p:ext uri="{BB962C8B-B14F-4D97-AF65-F5344CB8AC3E}">
        <p14:creationId xmlns:p14="http://schemas.microsoft.com/office/powerpoint/2010/main" val="80404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Suikerspiegel in het bloed</a:t>
            </a:r>
          </a:p>
        </p:txBody>
      </p:sp>
      <p:pic>
        <p:nvPicPr>
          <p:cNvPr id="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86173"/>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 descr="Afbeeldingsresultaat voor bloedsuiker spiege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Rechthoek 2"/>
          <p:cNvSpPr/>
          <p:nvPr/>
        </p:nvSpPr>
        <p:spPr>
          <a:xfrm>
            <a:off x="4139952" y="1700808"/>
            <a:ext cx="4572000" cy="923330"/>
          </a:xfrm>
          <a:prstGeom prst="rect">
            <a:avLst/>
          </a:prstGeom>
        </p:spPr>
        <p:txBody>
          <a:bodyPr>
            <a:spAutoFit/>
          </a:bodyPr>
          <a:lstStyle/>
          <a:p>
            <a:pPr algn="just"/>
            <a:r>
              <a:rPr lang="nl-NL" dirty="0"/>
              <a:t>Glucose wordt in dunne darm in bloed opgenomen. En kun je meten met een bloedsuikermeter</a:t>
            </a:r>
          </a:p>
        </p:txBody>
      </p:sp>
      <p:sp>
        <p:nvSpPr>
          <p:cNvPr id="9" name="Rechthoek 8"/>
          <p:cNvSpPr/>
          <p:nvPr/>
        </p:nvSpPr>
        <p:spPr>
          <a:xfrm>
            <a:off x="4264908" y="2700757"/>
            <a:ext cx="4572000" cy="3693319"/>
          </a:xfrm>
          <a:prstGeom prst="rect">
            <a:avLst/>
          </a:prstGeom>
        </p:spPr>
        <p:txBody>
          <a:bodyPr>
            <a:spAutoFit/>
          </a:bodyPr>
          <a:lstStyle/>
          <a:p>
            <a:pPr algn="just"/>
            <a:r>
              <a:rPr lang="nl-NL" dirty="0"/>
              <a:t>Boukje heeft op meerdere momenten op een dag haar suiker gemeten: Suikerspiegel</a:t>
            </a:r>
          </a:p>
          <a:p>
            <a:pPr algn="just"/>
            <a:endParaRPr lang="nl-NL" dirty="0"/>
          </a:p>
          <a:p>
            <a:pPr algn="just"/>
            <a:r>
              <a:rPr lang="nl-NL" dirty="0"/>
              <a:t>Op papier zie je de momenten en de waarden van het suikergehalte </a:t>
            </a:r>
          </a:p>
          <a:p>
            <a:pPr algn="just"/>
            <a:endParaRPr lang="nl-NL" dirty="0"/>
          </a:p>
          <a:p>
            <a:pPr algn="just"/>
            <a:r>
              <a:rPr lang="nl-NL" dirty="0"/>
              <a:t>Zet deze waarden in de grafiek. Zet daarvoor dikke stippen op de juiste plaatsen. Voor Boukje steeds met dezelfde kleur.</a:t>
            </a:r>
          </a:p>
          <a:p>
            <a:pPr algn="just"/>
            <a:endParaRPr lang="nl-NL" dirty="0"/>
          </a:p>
          <a:p>
            <a:pPr algn="just"/>
            <a:r>
              <a:rPr lang="nl-NL" dirty="0"/>
              <a:t>Als je wilt mag je dat nu ook bij jezelf meten</a:t>
            </a:r>
          </a:p>
          <a:p>
            <a:pPr algn="just"/>
            <a:r>
              <a:rPr lang="nl-NL" dirty="0"/>
              <a:t>Zet deze ook in de grafiek. Voor iedereen  een andere kleur stip</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3606725"/>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al 3"/>
          <p:cNvSpPr/>
          <p:nvPr/>
        </p:nvSpPr>
        <p:spPr>
          <a:xfrm>
            <a:off x="1043608" y="4221088"/>
            <a:ext cx="72008" cy="144016"/>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1" name="Ovaal 10"/>
          <p:cNvSpPr/>
          <p:nvPr/>
        </p:nvSpPr>
        <p:spPr>
          <a:xfrm>
            <a:off x="1979712" y="4653136"/>
            <a:ext cx="72008" cy="144016"/>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2" name="Ovaal 11"/>
          <p:cNvSpPr/>
          <p:nvPr/>
        </p:nvSpPr>
        <p:spPr>
          <a:xfrm>
            <a:off x="2641327" y="4384144"/>
            <a:ext cx="72008" cy="144016"/>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3" name="Ovaal 12"/>
          <p:cNvSpPr/>
          <p:nvPr/>
        </p:nvSpPr>
        <p:spPr>
          <a:xfrm>
            <a:off x="2339752" y="4547417"/>
            <a:ext cx="72008" cy="144016"/>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solidFill>
                <a:srgbClr val="FFFF00"/>
              </a:solidFill>
            </a:endParaRPr>
          </a:p>
        </p:txBody>
      </p:sp>
      <p:sp>
        <p:nvSpPr>
          <p:cNvPr id="5" name="Tijdelijke aanduiding voor dianummer 4">
            <a:extLst>
              <a:ext uri="{FF2B5EF4-FFF2-40B4-BE49-F238E27FC236}">
                <a16:creationId xmlns:a16="http://schemas.microsoft.com/office/drawing/2014/main" id="{7D533CC3-2D40-4B1F-A34F-984A50540E08}"/>
              </a:ext>
            </a:extLst>
          </p:cNvPr>
          <p:cNvSpPr>
            <a:spLocks noGrp="1"/>
          </p:cNvSpPr>
          <p:nvPr>
            <p:ph type="sldNum" sz="quarter" idx="12"/>
          </p:nvPr>
        </p:nvSpPr>
        <p:spPr/>
        <p:txBody>
          <a:bodyPr/>
          <a:lstStyle/>
          <a:p>
            <a:fld id="{C15EB1AA-F2A8-4349-BA3A-E948F8EF3D8D}" type="slidenum">
              <a:rPr lang="nl-NL" smtClean="0"/>
              <a:t>19</a:t>
            </a:fld>
            <a:endParaRPr lang="nl-NL"/>
          </a:p>
        </p:txBody>
      </p:sp>
    </p:spTree>
    <p:extLst>
      <p:ext uri="{BB962C8B-B14F-4D97-AF65-F5344CB8AC3E}">
        <p14:creationId xmlns:p14="http://schemas.microsoft.com/office/powerpoint/2010/main" val="104616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VOEDINGSSTOFFEN</a:t>
            </a:r>
          </a:p>
        </p:txBody>
      </p:sp>
      <p:sp>
        <p:nvSpPr>
          <p:cNvPr id="3" name="Tekstvak 2"/>
          <p:cNvSpPr txBox="1"/>
          <p:nvPr/>
        </p:nvSpPr>
        <p:spPr>
          <a:xfrm>
            <a:off x="611560" y="1551069"/>
            <a:ext cx="1368152" cy="461665"/>
          </a:xfrm>
          <a:prstGeom prst="rect">
            <a:avLst/>
          </a:prstGeom>
          <a:noFill/>
        </p:spPr>
        <p:txBody>
          <a:bodyPr wrap="square" rtlCol="0">
            <a:spAutoFit/>
          </a:bodyPr>
          <a:lstStyle/>
          <a:p>
            <a:r>
              <a:rPr lang="nl-NL" sz="2400" b="1" dirty="0"/>
              <a:t>Eiwitten</a:t>
            </a:r>
          </a:p>
        </p:txBody>
      </p:sp>
      <p:sp>
        <p:nvSpPr>
          <p:cNvPr id="7" name="Tekstvak 6"/>
          <p:cNvSpPr txBox="1"/>
          <p:nvPr/>
        </p:nvSpPr>
        <p:spPr>
          <a:xfrm>
            <a:off x="642729" y="3654110"/>
            <a:ext cx="2079848" cy="461665"/>
          </a:xfrm>
          <a:prstGeom prst="rect">
            <a:avLst/>
          </a:prstGeom>
          <a:noFill/>
        </p:spPr>
        <p:txBody>
          <a:bodyPr wrap="square" rtlCol="0">
            <a:spAutoFit/>
          </a:bodyPr>
          <a:lstStyle/>
          <a:p>
            <a:r>
              <a:rPr lang="nl-NL" sz="2400" b="1" dirty="0"/>
              <a:t>Koolhydraten</a:t>
            </a:r>
          </a:p>
        </p:txBody>
      </p:sp>
      <p:sp>
        <p:nvSpPr>
          <p:cNvPr id="10" name="Tekstvak 9"/>
          <p:cNvSpPr txBox="1"/>
          <p:nvPr/>
        </p:nvSpPr>
        <p:spPr>
          <a:xfrm>
            <a:off x="4725043" y="1646513"/>
            <a:ext cx="2079848" cy="461665"/>
          </a:xfrm>
          <a:prstGeom prst="rect">
            <a:avLst/>
          </a:prstGeom>
          <a:noFill/>
        </p:spPr>
        <p:txBody>
          <a:bodyPr wrap="square" rtlCol="0">
            <a:spAutoFit/>
          </a:bodyPr>
          <a:lstStyle/>
          <a:p>
            <a:r>
              <a:rPr lang="nl-NL" sz="2400" b="1" dirty="0"/>
              <a:t>Vetten</a:t>
            </a:r>
          </a:p>
        </p:txBody>
      </p:sp>
      <p:sp>
        <p:nvSpPr>
          <p:cNvPr id="11" name="Tekstvak 10"/>
          <p:cNvSpPr txBox="1"/>
          <p:nvPr/>
        </p:nvSpPr>
        <p:spPr>
          <a:xfrm>
            <a:off x="4758579" y="4114515"/>
            <a:ext cx="3672408" cy="461665"/>
          </a:xfrm>
          <a:prstGeom prst="rect">
            <a:avLst/>
          </a:prstGeom>
          <a:noFill/>
        </p:spPr>
        <p:txBody>
          <a:bodyPr wrap="square" rtlCol="0">
            <a:spAutoFit/>
          </a:bodyPr>
          <a:lstStyle/>
          <a:p>
            <a:r>
              <a:rPr lang="nl-NL" sz="2400" b="1" dirty="0"/>
              <a:t>Vitamines en Zouten</a:t>
            </a:r>
          </a:p>
        </p:txBody>
      </p:sp>
      <p:sp>
        <p:nvSpPr>
          <p:cNvPr id="4" name="Tijdelijke aanduiding voor dianummer 3">
            <a:extLst>
              <a:ext uri="{FF2B5EF4-FFF2-40B4-BE49-F238E27FC236}">
                <a16:creationId xmlns:a16="http://schemas.microsoft.com/office/drawing/2014/main" id="{7880E0C0-3439-44FB-9959-1B8B134CD7EA}"/>
              </a:ext>
            </a:extLst>
          </p:cNvPr>
          <p:cNvSpPr>
            <a:spLocks noGrp="1"/>
          </p:cNvSpPr>
          <p:nvPr>
            <p:ph type="sldNum" sz="quarter" idx="12"/>
          </p:nvPr>
        </p:nvSpPr>
        <p:spPr/>
        <p:txBody>
          <a:bodyPr/>
          <a:lstStyle/>
          <a:p>
            <a:fld id="{C15EB1AA-F2A8-4349-BA3A-E948F8EF3D8D}" type="slidenum">
              <a:rPr lang="nl-NL" smtClean="0"/>
              <a:t>2</a:t>
            </a:fld>
            <a:endParaRPr lang="nl-NL"/>
          </a:p>
        </p:txBody>
      </p:sp>
    </p:spTree>
    <p:extLst>
      <p:ext uri="{BB962C8B-B14F-4D97-AF65-F5344CB8AC3E}">
        <p14:creationId xmlns:p14="http://schemas.microsoft.com/office/powerpoint/2010/main" val="350994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4E0C5-9148-4BAC-A3E3-4A2192B96077}"/>
              </a:ext>
            </a:extLst>
          </p:cNvPr>
          <p:cNvSpPr>
            <a:spLocks noGrp="1"/>
          </p:cNvSpPr>
          <p:nvPr>
            <p:ph type="title"/>
          </p:nvPr>
        </p:nvSpPr>
        <p:spPr/>
        <p:txBody>
          <a:bodyPr/>
          <a:lstStyle/>
          <a:p>
            <a:r>
              <a:rPr lang="nl-NL" dirty="0"/>
              <a:t>Grafiek Suikerspiegel</a:t>
            </a:r>
          </a:p>
        </p:txBody>
      </p:sp>
      <p:graphicFrame>
        <p:nvGraphicFramePr>
          <p:cNvPr id="4" name="Tijdelijke aanduiding voor inhoud 3">
            <a:extLst>
              <a:ext uri="{FF2B5EF4-FFF2-40B4-BE49-F238E27FC236}">
                <a16:creationId xmlns:a16="http://schemas.microsoft.com/office/drawing/2014/main" id="{5FE3DE98-F6D4-43AD-8C00-4F8623C4E644}"/>
              </a:ext>
            </a:extLst>
          </p:cNvPr>
          <p:cNvGraphicFramePr>
            <a:graphicFrameLocks noGrp="1"/>
          </p:cNvGraphicFramePr>
          <p:nvPr>
            <p:ph idx="1"/>
            <p:extLst>
              <p:ext uri="{D42A27DB-BD31-4B8C-83A1-F6EECF244321}">
                <p14:modId xmlns:p14="http://schemas.microsoft.com/office/powerpoint/2010/main" val="2095435871"/>
              </p:ext>
            </p:extLst>
          </p:nvPr>
        </p:nvGraphicFramePr>
        <p:xfrm>
          <a:off x="570384" y="1418600"/>
          <a:ext cx="8003232" cy="4690052"/>
        </p:xfrm>
        <a:graphic>
          <a:graphicData uri="http://schemas.openxmlformats.org/drawingml/2006/table">
            <a:tbl>
              <a:tblPr firstRow="1" firstCol="1" bandRow="1">
                <a:tableStyleId>{5C22544A-7EE6-4342-B048-85BDC9FD1C3A}</a:tableStyleId>
              </a:tblPr>
              <a:tblGrid>
                <a:gridCol w="682781">
                  <a:extLst>
                    <a:ext uri="{9D8B030D-6E8A-4147-A177-3AD203B41FA5}">
                      <a16:colId xmlns:a16="http://schemas.microsoft.com/office/drawing/2014/main" val="262392052"/>
                    </a:ext>
                  </a:extLst>
                </a:gridCol>
                <a:gridCol w="493504">
                  <a:extLst>
                    <a:ext uri="{9D8B030D-6E8A-4147-A177-3AD203B41FA5}">
                      <a16:colId xmlns:a16="http://schemas.microsoft.com/office/drawing/2014/main" val="1139837534"/>
                    </a:ext>
                  </a:extLst>
                </a:gridCol>
                <a:gridCol w="424362">
                  <a:extLst>
                    <a:ext uri="{9D8B030D-6E8A-4147-A177-3AD203B41FA5}">
                      <a16:colId xmlns:a16="http://schemas.microsoft.com/office/drawing/2014/main" val="3514929711"/>
                    </a:ext>
                  </a:extLst>
                </a:gridCol>
                <a:gridCol w="461526">
                  <a:extLst>
                    <a:ext uri="{9D8B030D-6E8A-4147-A177-3AD203B41FA5}">
                      <a16:colId xmlns:a16="http://schemas.microsoft.com/office/drawing/2014/main" val="1562149874"/>
                    </a:ext>
                  </a:extLst>
                </a:gridCol>
                <a:gridCol w="461526">
                  <a:extLst>
                    <a:ext uri="{9D8B030D-6E8A-4147-A177-3AD203B41FA5}">
                      <a16:colId xmlns:a16="http://schemas.microsoft.com/office/drawing/2014/main" val="409954628"/>
                    </a:ext>
                  </a:extLst>
                </a:gridCol>
                <a:gridCol w="461526">
                  <a:extLst>
                    <a:ext uri="{9D8B030D-6E8A-4147-A177-3AD203B41FA5}">
                      <a16:colId xmlns:a16="http://schemas.microsoft.com/office/drawing/2014/main" val="3076470958"/>
                    </a:ext>
                  </a:extLst>
                </a:gridCol>
                <a:gridCol w="461526">
                  <a:extLst>
                    <a:ext uri="{9D8B030D-6E8A-4147-A177-3AD203B41FA5}">
                      <a16:colId xmlns:a16="http://schemas.microsoft.com/office/drawing/2014/main" val="1771050509"/>
                    </a:ext>
                  </a:extLst>
                </a:gridCol>
                <a:gridCol w="476218">
                  <a:extLst>
                    <a:ext uri="{9D8B030D-6E8A-4147-A177-3AD203B41FA5}">
                      <a16:colId xmlns:a16="http://schemas.microsoft.com/office/drawing/2014/main" val="1631001152"/>
                    </a:ext>
                  </a:extLst>
                </a:gridCol>
                <a:gridCol w="476218">
                  <a:extLst>
                    <a:ext uri="{9D8B030D-6E8A-4147-A177-3AD203B41FA5}">
                      <a16:colId xmlns:a16="http://schemas.microsoft.com/office/drawing/2014/main" val="963802709"/>
                    </a:ext>
                  </a:extLst>
                </a:gridCol>
                <a:gridCol w="433004">
                  <a:extLst>
                    <a:ext uri="{9D8B030D-6E8A-4147-A177-3AD203B41FA5}">
                      <a16:colId xmlns:a16="http://schemas.microsoft.com/office/drawing/2014/main" val="2481067801"/>
                    </a:ext>
                  </a:extLst>
                </a:gridCol>
                <a:gridCol w="427818">
                  <a:extLst>
                    <a:ext uri="{9D8B030D-6E8A-4147-A177-3AD203B41FA5}">
                      <a16:colId xmlns:a16="http://schemas.microsoft.com/office/drawing/2014/main" val="2436624608"/>
                    </a:ext>
                  </a:extLst>
                </a:gridCol>
                <a:gridCol w="427818">
                  <a:extLst>
                    <a:ext uri="{9D8B030D-6E8A-4147-A177-3AD203B41FA5}">
                      <a16:colId xmlns:a16="http://schemas.microsoft.com/office/drawing/2014/main" val="12369385"/>
                    </a:ext>
                  </a:extLst>
                </a:gridCol>
                <a:gridCol w="427818">
                  <a:extLst>
                    <a:ext uri="{9D8B030D-6E8A-4147-A177-3AD203B41FA5}">
                      <a16:colId xmlns:a16="http://schemas.microsoft.com/office/drawing/2014/main" val="1425406775"/>
                    </a:ext>
                  </a:extLst>
                </a:gridCol>
                <a:gridCol w="404483">
                  <a:extLst>
                    <a:ext uri="{9D8B030D-6E8A-4147-A177-3AD203B41FA5}">
                      <a16:colId xmlns:a16="http://schemas.microsoft.com/office/drawing/2014/main" val="1271976303"/>
                    </a:ext>
                  </a:extLst>
                </a:gridCol>
                <a:gridCol w="370776">
                  <a:extLst>
                    <a:ext uri="{9D8B030D-6E8A-4147-A177-3AD203B41FA5}">
                      <a16:colId xmlns:a16="http://schemas.microsoft.com/office/drawing/2014/main" val="1178169140"/>
                    </a:ext>
                  </a:extLst>
                </a:gridCol>
                <a:gridCol w="370776">
                  <a:extLst>
                    <a:ext uri="{9D8B030D-6E8A-4147-A177-3AD203B41FA5}">
                      <a16:colId xmlns:a16="http://schemas.microsoft.com/office/drawing/2014/main" val="3172256386"/>
                    </a:ext>
                  </a:extLst>
                </a:gridCol>
                <a:gridCol w="370776">
                  <a:extLst>
                    <a:ext uri="{9D8B030D-6E8A-4147-A177-3AD203B41FA5}">
                      <a16:colId xmlns:a16="http://schemas.microsoft.com/office/drawing/2014/main" val="3050339155"/>
                    </a:ext>
                  </a:extLst>
                </a:gridCol>
                <a:gridCol w="370776">
                  <a:extLst>
                    <a:ext uri="{9D8B030D-6E8A-4147-A177-3AD203B41FA5}">
                      <a16:colId xmlns:a16="http://schemas.microsoft.com/office/drawing/2014/main" val="4239164251"/>
                    </a:ext>
                  </a:extLst>
                </a:gridCol>
              </a:tblGrid>
              <a:tr h="235423">
                <a:tc rowSpan="18">
                  <a:txBody>
                    <a:bodyPr/>
                    <a:lstStyle/>
                    <a:p>
                      <a:pPr marL="71755" marR="71755" algn="ctr">
                        <a:lnSpc>
                          <a:spcPct val="107000"/>
                        </a:lnSpc>
                        <a:spcAft>
                          <a:spcPts val="800"/>
                        </a:spcAft>
                      </a:pPr>
                      <a:r>
                        <a:rPr lang="nl-NL" sz="1100">
                          <a:effectLst/>
                        </a:rPr>
                        <a:t>Bloedglucose</a:t>
                      </a:r>
                    </a:p>
                    <a:p>
                      <a:pPr marL="71755" marR="71755" algn="ctr">
                        <a:lnSpc>
                          <a:spcPct val="107000"/>
                        </a:lnSpc>
                        <a:spcAft>
                          <a:spcPts val="800"/>
                        </a:spcAft>
                      </a:pPr>
                      <a:r>
                        <a:rPr lang="nl-NL" sz="1100">
                          <a:effectLst/>
                        </a:rPr>
                        <a:t>Mmol/l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rowSpan="2">
                  <a:txBody>
                    <a:bodyPr/>
                    <a:lstStyle/>
                    <a:p>
                      <a:pPr algn="r">
                        <a:lnSpc>
                          <a:spcPct val="107000"/>
                        </a:lnSpc>
                        <a:spcAft>
                          <a:spcPts val="800"/>
                        </a:spcAft>
                      </a:pPr>
                      <a:r>
                        <a:rPr lang="nl-NL" sz="1100" dirty="0">
                          <a:solidFill>
                            <a:schemeClr val="tx1"/>
                          </a:solidFill>
                          <a:effectLst/>
                        </a:rPr>
                        <a:t>11</a:t>
                      </a:r>
                      <a:endParaRPr lang="nl-N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CF1F8"/>
                    </a:solidFill>
                  </a:tcPr>
                </a:tc>
                <a:extLst>
                  <a:ext uri="{0D108BD9-81ED-4DB2-BD59-A6C34878D82A}">
                    <a16:rowId xmlns:a16="http://schemas.microsoft.com/office/drawing/2014/main" val="869225941"/>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838014"/>
                  </a:ext>
                </a:extLst>
              </a:tr>
              <a:tr h="235423">
                <a:tc vMerge="1">
                  <a:txBody>
                    <a:bodyPr/>
                    <a:lstStyle/>
                    <a:p>
                      <a:endParaRPr lang="nl-NL"/>
                    </a:p>
                  </a:txBody>
                  <a:tcPr/>
                </a:tc>
                <a:tc rowSpan="2">
                  <a:txBody>
                    <a:bodyPr/>
                    <a:lstStyle/>
                    <a:p>
                      <a:pPr algn="r">
                        <a:lnSpc>
                          <a:spcPct val="107000"/>
                        </a:lnSpc>
                        <a:spcAft>
                          <a:spcPts val="800"/>
                        </a:spcAft>
                      </a:pPr>
                      <a:r>
                        <a:rPr lang="nl-NL" sz="1100">
                          <a:effectLst/>
                        </a:rPr>
                        <a:t>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5244598"/>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9512270"/>
                  </a:ext>
                </a:extLst>
              </a:tr>
              <a:tr h="235423">
                <a:tc vMerge="1">
                  <a:txBody>
                    <a:bodyPr/>
                    <a:lstStyle/>
                    <a:p>
                      <a:endParaRPr lang="nl-NL"/>
                    </a:p>
                  </a:txBody>
                  <a:tcPr/>
                </a:tc>
                <a:tc rowSpan="2">
                  <a:txBody>
                    <a:bodyPr/>
                    <a:lstStyle/>
                    <a:p>
                      <a:pPr algn="r">
                        <a:lnSpc>
                          <a:spcPct val="107000"/>
                        </a:lnSpc>
                        <a:spcAft>
                          <a:spcPts val="800"/>
                        </a:spcAft>
                      </a:pPr>
                      <a:r>
                        <a:rPr lang="nl-NL" sz="1100">
                          <a:effectLst/>
                        </a:rPr>
                        <a:t>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1853506"/>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9446790"/>
                  </a:ext>
                </a:extLst>
              </a:tr>
              <a:tr h="235423">
                <a:tc vMerge="1">
                  <a:txBody>
                    <a:bodyPr/>
                    <a:lstStyle/>
                    <a:p>
                      <a:endParaRPr lang="nl-NL"/>
                    </a:p>
                  </a:txBody>
                  <a:tcPr/>
                </a:tc>
                <a:tc rowSpan="2">
                  <a:txBody>
                    <a:bodyPr/>
                    <a:lstStyle/>
                    <a:p>
                      <a:pPr algn="r">
                        <a:lnSpc>
                          <a:spcPct val="107000"/>
                        </a:lnSpc>
                        <a:spcAft>
                          <a:spcPts val="800"/>
                        </a:spcAft>
                      </a:pPr>
                      <a:r>
                        <a:rPr lang="nl-NL" sz="1100">
                          <a:effectLst/>
                        </a:rPr>
                        <a:t>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2048461"/>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337074"/>
                  </a:ext>
                </a:extLst>
              </a:tr>
              <a:tr h="235423">
                <a:tc vMerge="1">
                  <a:txBody>
                    <a:bodyPr/>
                    <a:lstStyle/>
                    <a:p>
                      <a:endParaRPr lang="nl-NL"/>
                    </a:p>
                  </a:txBody>
                  <a:tcPr/>
                </a:tc>
                <a:tc rowSpan="2">
                  <a:txBody>
                    <a:bodyPr/>
                    <a:lstStyle/>
                    <a:p>
                      <a:pPr algn="r">
                        <a:lnSpc>
                          <a:spcPct val="107000"/>
                        </a:lnSpc>
                        <a:spcAft>
                          <a:spcPts val="800"/>
                        </a:spcAft>
                      </a:pPr>
                      <a:r>
                        <a:rPr lang="nl-NL" sz="1100">
                          <a:effectLst/>
                        </a:rPr>
                        <a:t>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308945"/>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8333784"/>
                  </a:ext>
                </a:extLst>
              </a:tr>
              <a:tr h="235423">
                <a:tc vMerge="1">
                  <a:txBody>
                    <a:bodyPr/>
                    <a:lstStyle/>
                    <a:p>
                      <a:endParaRPr lang="nl-NL"/>
                    </a:p>
                  </a:txBody>
                  <a:tcPr/>
                </a:tc>
                <a:tc rowSpan="2">
                  <a:txBody>
                    <a:bodyPr/>
                    <a:lstStyle/>
                    <a:p>
                      <a:pPr algn="r">
                        <a:lnSpc>
                          <a:spcPct val="107000"/>
                        </a:lnSpc>
                        <a:spcAft>
                          <a:spcPts val="800"/>
                        </a:spcAft>
                      </a:pPr>
                      <a:r>
                        <a:rPr lang="nl-NL" sz="1100">
                          <a:effectLst/>
                        </a:rPr>
                        <a:t>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2111540"/>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6635911"/>
                  </a:ext>
                </a:extLst>
              </a:tr>
              <a:tr h="235423">
                <a:tc vMerge="1">
                  <a:txBody>
                    <a:bodyPr/>
                    <a:lstStyle/>
                    <a:p>
                      <a:endParaRPr lang="nl-NL"/>
                    </a:p>
                  </a:txBody>
                  <a:tcPr/>
                </a:tc>
                <a:tc rowSpan="2">
                  <a:txBody>
                    <a:bodyPr/>
                    <a:lstStyle/>
                    <a:p>
                      <a:pPr algn="r">
                        <a:lnSpc>
                          <a:spcPct val="107000"/>
                        </a:lnSpc>
                        <a:spcAft>
                          <a:spcPts val="800"/>
                        </a:spcAft>
                      </a:pPr>
                      <a:r>
                        <a:rPr lang="nl-NL" sz="1100">
                          <a:effectLst/>
                        </a:rPr>
                        <a:t>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8936742"/>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8905368"/>
                  </a:ext>
                </a:extLst>
              </a:tr>
              <a:tr h="235423">
                <a:tc vMerge="1">
                  <a:txBody>
                    <a:bodyPr/>
                    <a:lstStyle/>
                    <a:p>
                      <a:endParaRPr lang="nl-NL"/>
                    </a:p>
                  </a:txBody>
                  <a:tcPr/>
                </a:tc>
                <a:tc rowSpan="2">
                  <a:txBody>
                    <a:bodyPr/>
                    <a:lstStyle/>
                    <a:p>
                      <a:pPr algn="r">
                        <a:lnSpc>
                          <a:spcPct val="107000"/>
                        </a:lnSpc>
                        <a:spcAft>
                          <a:spcPts val="800"/>
                        </a:spcAft>
                      </a:pPr>
                      <a:r>
                        <a:rPr lang="nl-NL" sz="11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2746691"/>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2487969"/>
                  </a:ext>
                </a:extLst>
              </a:tr>
              <a:tr h="235423">
                <a:tc vMerge="1">
                  <a:txBody>
                    <a:bodyPr/>
                    <a:lstStyle/>
                    <a:p>
                      <a:endParaRPr lang="nl-NL"/>
                    </a:p>
                  </a:txBody>
                  <a:tcPr/>
                </a:tc>
                <a:tc rowSpan="2">
                  <a:txBody>
                    <a:bodyPr/>
                    <a:lstStyle/>
                    <a:p>
                      <a:pPr algn="r">
                        <a:lnSpc>
                          <a:spcPct val="107000"/>
                        </a:lnSpc>
                        <a:spcAft>
                          <a:spcPts val="800"/>
                        </a:spcAft>
                      </a:pPr>
                      <a:r>
                        <a:rPr lang="nl-NL" sz="1100">
                          <a:effectLst/>
                        </a:rPr>
                        <a:t>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400798"/>
                  </a:ext>
                </a:extLst>
              </a:tr>
              <a:tr h="235423">
                <a:tc vMerge="1">
                  <a:txBody>
                    <a:bodyPr/>
                    <a:lstStyle/>
                    <a:p>
                      <a:endParaRPr lang="nl-NL"/>
                    </a:p>
                  </a:txBody>
                  <a:tcPr/>
                </a:tc>
                <a:tc vMerge="1">
                  <a:txBody>
                    <a:bodyPr/>
                    <a:lstStyle/>
                    <a:p>
                      <a:endParaRPr lang="nl-NL"/>
                    </a:p>
                  </a:txBody>
                  <a:tcPr/>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9658924"/>
                  </a:ext>
                </a:extLst>
              </a:tr>
              <a:tr h="235423">
                <a:tc gridSpan="2">
                  <a:txBody>
                    <a:bodyPr/>
                    <a:lstStyle/>
                    <a:p>
                      <a:pPr>
                        <a:lnSpc>
                          <a:spcPct val="107000"/>
                        </a:lnSpc>
                        <a:spcAft>
                          <a:spcPts val="800"/>
                        </a:spcAft>
                      </a:pPr>
                      <a:endParaRPr lang="nl-NL" sz="1100" dirty="0">
                        <a:effectLst/>
                      </a:endParaRPr>
                    </a:p>
                    <a:p>
                      <a:pPr>
                        <a:lnSpc>
                          <a:spcPct val="107000"/>
                        </a:lnSpc>
                        <a:spcAft>
                          <a:spcPts val="800"/>
                        </a:spcAft>
                      </a:pPr>
                      <a:r>
                        <a:rPr lang="nl-NL" sz="1100" dirty="0">
                          <a:effectLst/>
                        </a:rPr>
                        <a:t>Tijdstip</a:t>
                      </a:r>
                      <a:r>
                        <a:rPr lang="nl-NL" sz="1100" dirty="0">
                          <a:effectLst/>
                          <a:sym typeface="Wingdings" panose="05000000000000000000" pitchFamily="2" charset="2"/>
                        </a:rPr>
                        <a: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dirty="0">
                          <a:effectLst/>
                        </a:rPr>
                        <a:t>9:00</a:t>
                      </a:r>
                    </a:p>
                    <a:p>
                      <a:pPr algn="ctr">
                        <a:lnSpc>
                          <a:spcPct val="107000"/>
                        </a:lnSpc>
                        <a:spcAft>
                          <a:spcPts val="8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a:effectLst/>
                        </a:rPr>
                        <a:t>11:00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dirty="0">
                          <a:effectLst/>
                        </a:rPr>
                        <a:t>13:00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a:effectLst/>
                        </a:rPr>
                        <a:t>15:00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a:effectLst/>
                        </a:rPr>
                        <a:t>17:00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a:effectLst/>
                        </a:rPr>
                        <a:t>19:00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a:effectLst/>
                        </a:rPr>
                        <a:t>21:00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tc gridSpan="2">
                  <a:txBody>
                    <a:bodyPr/>
                    <a:lstStyle/>
                    <a:p>
                      <a:pPr algn="ctr">
                        <a:lnSpc>
                          <a:spcPct val="107000"/>
                        </a:lnSpc>
                        <a:spcAft>
                          <a:spcPts val="800"/>
                        </a:spcAft>
                      </a:pPr>
                      <a:r>
                        <a:rPr lang="nl-NL" sz="1100" dirty="0">
                          <a:effectLst/>
                        </a:rPr>
                        <a:t>23:00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230922832"/>
                  </a:ext>
                </a:extLst>
              </a:tr>
            </a:tbl>
          </a:graphicData>
        </a:graphic>
      </p:graphicFrame>
      <p:sp>
        <p:nvSpPr>
          <p:cNvPr id="5" name="Rectangle 1">
            <a:extLst>
              <a:ext uri="{FF2B5EF4-FFF2-40B4-BE49-F238E27FC236}">
                <a16:creationId xmlns:a16="http://schemas.microsoft.com/office/drawing/2014/main" id="{BB0A4F95-F8DB-45D4-8548-113F6E0246C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Tijdelijke aanduiding voor dianummer 2">
            <a:extLst>
              <a:ext uri="{FF2B5EF4-FFF2-40B4-BE49-F238E27FC236}">
                <a16:creationId xmlns:a16="http://schemas.microsoft.com/office/drawing/2014/main" id="{3448DFDA-C115-4987-AEDF-13D87B120750}"/>
              </a:ext>
            </a:extLst>
          </p:cNvPr>
          <p:cNvSpPr>
            <a:spLocks noGrp="1"/>
          </p:cNvSpPr>
          <p:nvPr>
            <p:ph type="sldNum" sz="quarter" idx="12"/>
          </p:nvPr>
        </p:nvSpPr>
        <p:spPr/>
        <p:txBody>
          <a:bodyPr/>
          <a:lstStyle/>
          <a:p>
            <a:fld id="{C15EB1AA-F2A8-4349-BA3A-E948F8EF3D8D}" type="slidenum">
              <a:rPr lang="nl-NL" smtClean="0"/>
              <a:t>20</a:t>
            </a:fld>
            <a:endParaRPr lang="nl-NL"/>
          </a:p>
        </p:txBody>
      </p:sp>
    </p:spTree>
    <p:extLst>
      <p:ext uri="{BB962C8B-B14F-4D97-AF65-F5344CB8AC3E}">
        <p14:creationId xmlns:p14="http://schemas.microsoft.com/office/powerpoint/2010/main" val="427065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Insuline</a:t>
            </a:r>
          </a:p>
        </p:txBody>
      </p:sp>
      <p:sp>
        <p:nvSpPr>
          <p:cNvPr id="8" name="AutoShape 2" descr="Afbeeldingsresultaat voor bloedsuiker spiege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365" name="Picture 5" descr="Afbeeldingsresultaat voor insuline zorgt voor">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821"/>
          <a:stretch/>
        </p:blipFill>
        <p:spPr bwMode="auto">
          <a:xfrm>
            <a:off x="611560" y="1251856"/>
            <a:ext cx="8009356" cy="531709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ianummer 2">
            <a:extLst>
              <a:ext uri="{FF2B5EF4-FFF2-40B4-BE49-F238E27FC236}">
                <a16:creationId xmlns:a16="http://schemas.microsoft.com/office/drawing/2014/main" id="{9442567B-5D18-4483-B7CD-2F2D49AF7240}"/>
              </a:ext>
            </a:extLst>
          </p:cNvPr>
          <p:cNvSpPr>
            <a:spLocks noGrp="1"/>
          </p:cNvSpPr>
          <p:nvPr>
            <p:ph type="sldNum" sz="quarter" idx="12"/>
          </p:nvPr>
        </p:nvSpPr>
        <p:spPr/>
        <p:txBody>
          <a:bodyPr/>
          <a:lstStyle/>
          <a:p>
            <a:fld id="{C15EB1AA-F2A8-4349-BA3A-E948F8EF3D8D}" type="slidenum">
              <a:rPr lang="nl-NL" smtClean="0"/>
              <a:t>21</a:t>
            </a:fld>
            <a:endParaRPr lang="nl-NL"/>
          </a:p>
        </p:txBody>
      </p:sp>
    </p:spTree>
    <p:extLst>
      <p:ext uri="{BB962C8B-B14F-4D97-AF65-F5344CB8AC3E}">
        <p14:creationId xmlns:p14="http://schemas.microsoft.com/office/powerpoint/2010/main" val="257220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t>Check je poep</a:t>
            </a:r>
          </a:p>
        </p:txBody>
      </p:sp>
      <p:pic>
        <p:nvPicPr>
          <p:cNvPr id="16386" name="Picture 2" descr="Afbeeldingsresultaat voor poep divers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000"/>
          <a:stretch/>
        </p:blipFill>
        <p:spPr bwMode="auto">
          <a:xfrm>
            <a:off x="4499992" y="404664"/>
            <a:ext cx="3744416" cy="590535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2472566" y="1376772"/>
            <a:ext cx="1307346" cy="3693319"/>
          </a:xfrm>
          <a:prstGeom prst="rect">
            <a:avLst/>
          </a:prstGeom>
          <a:noFill/>
        </p:spPr>
        <p:txBody>
          <a:bodyPr wrap="none" rtlCol="0">
            <a:spAutoFit/>
          </a:bodyPr>
          <a:lstStyle/>
          <a:p>
            <a:r>
              <a:rPr lang="nl-NL" dirty="0"/>
              <a:t>Verstopping</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Diarree</a:t>
            </a:r>
          </a:p>
        </p:txBody>
      </p:sp>
      <p:sp>
        <p:nvSpPr>
          <p:cNvPr id="6" name="Linkeraccolade 5"/>
          <p:cNvSpPr/>
          <p:nvPr/>
        </p:nvSpPr>
        <p:spPr>
          <a:xfrm>
            <a:off x="4283968" y="764704"/>
            <a:ext cx="216024" cy="1224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 name="Linkeraccolade 7"/>
          <p:cNvSpPr/>
          <p:nvPr/>
        </p:nvSpPr>
        <p:spPr>
          <a:xfrm>
            <a:off x="4170107" y="3933056"/>
            <a:ext cx="216024" cy="22322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122" r="25429"/>
          <a:stretch/>
        </p:blipFill>
        <p:spPr bwMode="auto">
          <a:xfrm>
            <a:off x="611560" y="2363880"/>
            <a:ext cx="117729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6293" t="-7370" r="26307" b="7370"/>
          <a:stretch/>
        </p:blipFill>
        <p:spPr bwMode="auto">
          <a:xfrm>
            <a:off x="1919986" y="2057654"/>
            <a:ext cx="1105159" cy="233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5CECE899-8810-4E99-9D13-6BE30754015C}"/>
              </a:ext>
            </a:extLst>
          </p:cNvPr>
          <p:cNvSpPr>
            <a:spLocks noGrp="1"/>
          </p:cNvSpPr>
          <p:nvPr>
            <p:ph type="sldNum" sz="quarter" idx="12"/>
          </p:nvPr>
        </p:nvSpPr>
        <p:spPr/>
        <p:txBody>
          <a:bodyPr/>
          <a:lstStyle/>
          <a:p>
            <a:fld id="{C15EB1AA-F2A8-4349-BA3A-E948F8EF3D8D}" type="slidenum">
              <a:rPr lang="nl-NL" smtClean="0"/>
              <a:t>22</a:t>
            </a:fld>
            <a:endParaRPr lang="nl-NL"/>
          </a:p>
        </p:txBody>
      </p:sp>
    </p:spTree>
    <p:extLst>
      <p:ext uri="{BB962C8B-B14F-4D97-AF65-F5344CB8AC3E}">
        <p14:creationId xmlns:p14="http://schemas.microsoft.com/office/powerpoint/2010/main" val="2186231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Dikke darm</a:t>
            </a:r>
          </a:p>
        </p:txBody>
      </p:sp>
      <p:pic>
        <p:nvPicPr>
          <p:cNvPr id="4" name="Picture 2" descr="https://www.jeroenboschziekenhuis.nl/Website/Patient/Specialismen/MDL/20151211%20Maag%20Darm%20stelsel_500px.jpg"/>
          <p:cNvPicPr>
            <a:picLocks noChangeAspect="1" noChangeArrowheads="1"/>
          </p:cNvPicPr>
          <p:nvPr/>
        </p:nvPicPr>
        <p:blipFill rotWithShape="1">
          <a:blip r:embed="rId3">
            <a:extLst>
              <a:ext uri="{28A0092B-C50C-407E-A947-70E740481C1C}">
                <a14:useLocalDpi xmlns:a14="http://schemas.microsoft.com/office/drawing/2010/main" val="0"/>
              </a:ext>
            </a:extLst>
          </a:blip>
          <a:srcRect l="2497" t="47099" r="31790" b="19511"/>
          <a:stretch/>
        </p:blipFill>
        <p:spPr bwMode="auto">
          <a:xfrm>
            <a:off x="316490" y="1340768"/>
            <a:ext cx="5637996"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6315668" y="1297957"/>
            <a:ext cx="2592288" cy="51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316490" y="4941168"/>
            <a:ext cx="8578311" cy="1077218"/>
          </a:xfrm>
          <a:prstGeom prst="rect">
            <a:avLst/>
          </a:prstGeom>
          <a:noFill/>
        </p:spPr>
        <p:txBody>
          <a:bodyPr wrap="square" rtlCol="0">
            <a:spAutoFit/>
          </a:bodyPr>
          <a:lstStyle/>
          <a:p>
            <a:r>
              <a:rPr lang="nl-NL" sz="3200" dirty="0"/>
              <a:t>In de dikke darm worden water en zout onttrokken. </a:t>
            </a:r>
            <a:endParaRPr lang="nl-NL" b="1" dirty="0"/>
          </a:p>
        </p:txBody>
      </p:sp>
      <p:sp>
        <p:nvSpPr>
          <p:cNvPr id="8" name="Rechthoek 7"/>
          <p:cNvSpPr/>
          <p:nvPr/>
        </p:nvSpPr>
        <p:spPr>
          <a:xfrm>
            <a:off x="316490" y="1297957"/>
            <a:ext cx="2592288" cy="719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252ED5BF-89A9-46E4-BEF8-EBB0B2E3BD8E}"/>
              </a:ext>
            </a:extLst>
          </p:cNvPr>
          <p:cNvSpPr>
            <a:spLocks noGrp="1"/>
          </p:cNvSpPr>
          <p:nvPr>
            <p:ph type="sldNum" sz="quarter" idx="12"/>
          </p:nvPr>
        </p:nvSpPr>
        <p:spPr/>
        <p:txBody>
          <a:bodyPr/>
          <a:lstStyle/>
          <a:p>
            <a:fld id="{C15EB1AA-F2A8-4349-BA3A-E948F8EF3D8D}" type="slidenum">
              <a:rPr lang="nl-NL" smtClean="0"/>
              <a:t>23</a:t>
            </a:fld>
            <a:endParaRPr lang="nl-NL"/>
          </a:p>
        </p:txBody>
      </p:sp>
    </p:spTree>
    <p:extLst>
      <p:ext uri="{BB962C8B-B14F-4D97-AF65-F5344CB8AC3E}">
        <p14:creationId xmlns:p14="http://schemas.microsoft.com/office/powerpoint/2010/main" val="35248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VOEDINGSSTOFFEN</a:t>
            </a:r>
          </a:p>
        </p:txBody>
      </p:sp>
      <p:pic>
        <p:nvPicPr>
          <p:cNvPr id="1026" name="Picture 2" descr="Wat zijn eiwitten en hoeveel heb je nod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03" y="1551069"/>
            <a:ext cx="2808312" cy="190965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611560" y="1551069"/>
            <a:ext cx="1368152" cy="461665"/>
          </a:xfrm>
          <a:prstGeom prst="rect">
            <a:avLst/>
          </a:prstGeom>
          <a:noFill/>
        </p:spPr>
        <p:txBody>
          <a:bodyPr wrap="square" rtlCol="0">
            <a:spAutoFit/>
          </a:bodyPr>
          <a:lstStyle/>
          <a:p>
            <a:r>
              <a:rPr lang="nl-NL" sz="2400" b="1" dirty="0"/>
              <a:t>Eiwitten</a:t>
            </a:r>
          </a:p>
        </p:txBody>
      </p:sp>
      <p:sp>
        <p:nvSpPr>
          <p:cNvPr id="7" name="Tekstvak 6"/>
          <p:cNvSpPr txBox="1"/>
          <p:nvPr/>
        </p:nvSpPr>
        <p:spPr>
          <a:xfrm>
            <a:off x="642729" y="3654110"/>
            <a:ext cx="2079848" cy="461665"/>
          </a:xfrm>
          <a:prstGeom prst="rect">
            <a:avLst/>
          </a:prstGeom>
          <a:noFill/>
        </p:spPr>
        <p:txBody>
          <a:bodyPr wrap="square" rtlCol="0">
            <a:spAutoFit/>
          </a:bodyPr>
          <a:lstStyle/>
          <a:p>
            <a:r>
              <a:rPr lang="nl-NL" sz="2400" b="1" dirty="0"/>
              <a:t>Koolhydraten</a:t>
            </a:r>
          </a:p>
        </p:txBody>
      </p:sp>
      <p:sp>
        <p:nvSpPr>
          <p:cNvPr id="10" name="Tekstvak 9"/>
          <p:cNvSpPr txBox="1"/>
          <p:nvPr/>
        </p:nvSpPr>
        <p:spPr>
          <a:xfrm>
            <a:off x="4725043" y="1646513"/>
            <a:ext cx="2079848" cy="461665"/>
          </a:xfrm>
          <a:prstGeom prst="rect">
            <a:avLst/>
          </a:prstGeom>
          <a:noFill/>
        </p:spPr>
        <p:txBody>
          <a:bodyPr wrap="square" rtlCol="0">
            <a:spAutoFit/>
          </a:bodyPr>
          <a:lstStyle/>
          <a:p>
            <a:r>
              <a:rPr lang="nl-NL" sz="2400" b="1" dirty="0"/>
              <a:t>Vetten</a:t>
            </a:r>
          </a:p>
        </p:txBody>
      </p:sp>
      <p:sp>
        <p:nvSpPr>
          <p:cNvPr id="11" name="Tekstvak 10"/>
          <p:cNvSpPr txBox="1"/>
          <p:nvPr/>
        </p:nvSpPr>
        <p:spPr>
          <a:xfrm>
            <a:off x="4758579" y="4114515"/>
            <a:ext cx="3672408" cy="461665"/>
          </a:xfrm>
          <a:prstGeom prst="rect">
            <a:avLst/>
          </a:prstGeom>
          <a:noFill/>
        </p:spPr>
        <p:txBody>
          <a:bodyPr wrap="square" rtlCol="0">
            <a:spAutoFit/>
          </a:bodyPr>
          <a:lstStyle/>
          <a:p>
            <a:r>
              <a:rPr lang="nl-NL" sz="2400" b="1" dirty="0"/>
              <a:t>Vitamines en Zouten</a:t>
            </a:r>
          </a:p>
        </p:txBody>
      </p:sp>
      <p:pic>
        <p:nvPicPr>
          <p:cNvPr id="1028" name="Picture 4" descr="Afbeeldingsresultaat voor koolhydrate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003" y="4230174"/>
            <a:ext cx="2489111" cy="16470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vetten">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048" t="20732" r="12534" b="19292"/>
          <a:stretch/>
        </p:blipFill>
        <p:spPr bwMode="auto">
          <a:xfrm>
            <a:off x="5148064" y="1990083"/>
            <a:ext cx="2808312" cy="18336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neralen-gezondet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4646510"/>
            <a:ext cx="2228665" cy="148577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id="{37ABE4B8-5F60-4D44-B089-03640A8C5CEB}"/>
              </a:ext>
            </a:extLst>
          </p:cNvPr>
          <p:cNvSpPr>
            <a:spLocks noGrp="1"/>
          </p:cNvSpPr>
          <p:nvPr>
            <p:ph type="sldNum" sz="quarter" idx="12"/>
          </p:nvPr>
        </p:nvSpPr>
        <p:spPr/>
        <p:txBody>
          <a:bodyPr/>
          <a:lstStyle/>
          <a:p>
            <a:fld id="{C15EB1AA-F2A8-4349-BA3A-E948F8EF3D8D}" type="slidenum">
              <a:rPr lang="nl-NL" smtClean="0"/>
              <a:t>3</a:t>
            </a:fld>
            <a:endParaRPr lang="nl-NL"/>
          </a:p>
        </p:txBody>
      </p:sp>
    </p:spTree>
    <p:extLst>
      <p:ext uri="{BB962C8B-B14F-4D97-AF65-F5344CB8AC3E}">
        <p14:creationId xmlns:p14="http://schemas.microsoft.com/office/powerpoint/2010/main" val="82089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Bouwstof - Brandstof</a:t>
            </a:r>
          </a:p>
        </p:txBody>
      </p:sp>
      <p:sp>
        <p:nvSpPr>
          <p:cNvPr id="3" name="Tekstvak 2"/>
          <p:cNvSpPr txBox="1"/>
          <p:nvPr/>
        </p:nvSpPr>
        <p:spPr>
          <a:xfrm>
            <a:off x="611560" y="1551069"/>
            <a:ext cx="1368152" cy="461665"/>
          </a:xfrm>
          <a:prstGeom prst="rect">
            <a:avLst/>
          </a:prstGeom>
          <a:noFill/>
        </p:spPr>
        <p:txBody>
          <a:bodyPr wrap="square" rtlCol="0">
            <a:spAutoFit/>
          </a:bodyPr>
          <a:lstStyle/>
          <a:p>
            <a:r>
              <a:rPr lang="nl-NL" sz="2400" b="1" dirty="0"/>
              <a:t>Eiwitten</a:t>
            </a:r>
          </a:p>
        </p:txBody>
      </p:sp>
      <p:sp>
        <p:nvSpPr>
          <p:cNvPr id="7" name="Tekstvak 6"/>
          <p:cNvSpPr txBox="1"/>
          <p:nvPr/>
        </p:nvSpPr>
        <p:spPr>
          <a:xfrm>
            <a:off x="5566713" y="1324590"/>
            <a:ext cx="2079848" cy="461665"/>
          </a:xfrm>
          <a:prstGeom prst="rect">
            <a:avLst/>
          </a:prstGeom>
          <a:noFill/>
        </p:spPr>
        <p:txBody>
          <a:bodyPr wrap="square" rtlCol="0">
            <a:spAutoFit/>
          </a:bodyPr>
          <a:lstStyle/>
          <a:p>
            <a:r>
              <a:rPr lang="nl-NL" sz="2400" b="1" dirty="0"/>
              <a:t>Koolhydraten</a:t>
            </a:r>
          </a:p>
        </p:txBody>
      </p:sp>
      <p:sp>
        <p:nvSpPr>
          <p:cNvPr id="10" name="Tekstvak 9"/>
          <p:cNvSpPr txBox="1"/>
          <p:nvPr/>
        </p:nvSpPr>
        <p:spPr>
          <a:xfrm>
            <a:off x="3059832" y="1412776"/>
            <a:ext cx="2079848" cy="461665"/>
          </a:xfrm>
          <a:prstGeom prst="rect">
            <a:avLst/>
          </a:prstGeom>
          <a:noFill/>
        </p:spPr>
        <p:txBody>
          <a:bodyPr wrap="square" rtlCol="0">
            <a:spAutoFit/>
          </a:bodyPr>
          <a:lstStyle/>
          <a:p>
            <a:r>
              <a:rPr lang="nl-NL" sz="2400" b="1" dirty="0"/>
              <a:t>Vetten</a:t>
            </a:r>
          </a:p>
        </p:txBody>
      </p:sp>
      <p:sp>
        <p:nvSpPr>
          <p:cNvPr id="11" name="Tekstvak 10"/>
          <p:cNvSpPr txBox="1"/>
          <p:nvPr/>
        </p:nvSpPr>
        <p:spPr>
          <a:xfrm>
            <a:off x="4834282" y="5373216"/>
            <a:ext cx="3672408" cy="830997"/>
          </a:xfrm>
          <a:prstGeom prst="rect">
            <a:avLst/>
          </a:prstGeom>
          <a:noFill/>
        </p:spPr>
        <p:txBody>
          <a:bodyPr wrap="square" rtlCol="0">
            <a:spAutoFit/>
          </a:bodyPr>
          <a:lstStyle/>
          <a:p>
            <a:r>
              <a:rPr lang="nl-NL" sz="2400" b="1" dirty="0"/>
              <a:t>Vitamines </a:t>
            </a:r>
          </a:p>
          <a:p>
            <a:r>
              <a:rPr lang="nl-NL" sz="2400" b="1" dirty="0"/>
              <a:t>en Zouten</a:t>
            </a:r>
          </a:p>
        </p:txBody>
      </p:sp>
      <p:pic>
        <p:nvPicPr>
          <p:cNvPr id="2050" name="Picture 2" descr="Gerelateerde afbeeldi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983" r="23713" b="4751"/>
          <a:stretch/>
        </p:blipFill>
        <p:spPr bwMode="auto">
          <a:xfrm>
            <a:off x="751258" y="2057159"/>
            <a:ext cx="2221973" cy="4046322"/>
          </a:xfrm>
          <a:prstGeom prst="rect">
            <a:avLst/>
          </a:prstGeom>
          <a:noFill/>
          <a:extLst>
            <a:ext uri="{909E8E84-426E-40DD-AFC4-6F175D3DCCD1}">
              <a14:hiddenFill xmlns:a14="http://schemas.microsoft.com/office/drawing/2010/main">
                <a:solidFill>
                  <a:srgbClr val="FFFFFF"/>
                </a:solidFill>
              </a14:hiddenFill>
            </a:ext>
          </a:extLst>
        </p:spPr>
      </p:pic>
      <p:sp>
        <p:nvSpPr>
          <p:cNvPr id="8" name="PIJL-RECHTS 7"/>
          <p:cNvSpPr/>
          <p:nvPr/>
        </p:nvSpPr>
        <p:spPr>
          <a:xfrm rot="2514316">
            <a:off x="29458" y="2714759"/>
            <a:ext cx="1225731"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Spieren</a:t>
            </a:r>
          </a:p>
        </p:txBody>
      </p:sp>
      <p:sp>
        <p:nvSpPr>
          <p:cNvPr id="17" name="PIJL-RECHTS 16"/>
          <p:cNvSpPr/>
          <p:nvPr/>
        </p:nvSpPr>
        <p:spPr>
          <a:xfrm flipH="1">
            <a:off x="2123728" y="4169522"/>
            <a:ext cx="129614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organen</a:t>
            </a:r>
          </a:p>
        </p:txBody>
      </p:sp>
      <p:pic>
        <p:nvPicPr>
          <p:cNvPr id="5" name="Afbeelding 4"/>
          <p:cNvPicPr>
            <a:picLocks noChangeAspect="1"/>
          </p:cNvPicPr>
          <p:nvPr/>
        </p:nvPicPr>
        <p:blipFill rotWithShape="1">
          <a:blip r:embed="rId5">
            <a:extLst>
              <a:ext uri="{28A0092B-C50C-407E-A947-70E740481C1C}">
                <a14:useLocalDpi xmlns:a14="http://schemas.microsoft.com/office/drawing/2010/main" val="0"/>
              </a:ext>
            </a:extLst>
          </a:blip>
          <a:srcRect l="13053" r="19698"/>
          <a:stretch/>
        </p:blipFill>
        <p:spPr>
          <a:xfrm>
            <a:off x="4427034" y="1878117"/>
            <a:ext cx="3334215" cy="2550262"/>
          </a:xfrm>
          <a:prstGeom prst="rect">
            <a:avLst/>
          </a:prstGeom>
        </p:spPr>
      </p:pic>
      <p:pic>
        <p:nvPicPr>
          <p:cNvPr id="1026" name="Picture 2" descr="Afbeeldingsresultaat voor botte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6575" y="5085803"/>
            <a:ext cx="2319971" cy="1275984"/>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id="{7050D904-F464-4A47-A55E-5A746E8C0C67}"/>
              </a:ext>
            </a:extLst>
          </p:cNvPr>
          <p:cNvSpPr>
            <a:spLocks noGrp="1"/>
          </p:cNvSpPr>
          <p:nvPr>
            <p:ph type="sldNum" sz="quarter" idx="12"/>
          </p:nvPr>
        </p:nvSpPr>
        <p:spPr/>
        <p:txBody>
          <a:bodyPr/>
          <a:lstStyle/>
          <a:p>
            <a:fld id="{C15EB1AA-F2A8-4349-BA3A-E948F8EF3D8D}" type="slidenum">
              <a:rPr lang="nl-NL" smtClean="0"/>
              <a:t>4</a:t>
            </a:fld>
            <a:endParaRPr lang="nl-NL"/>
          </a:p>
        </p:txBody>
      </p:sp>
    </p:spTree>
    <p:extLst>
      <p:ext uri="{BB962C8B-B14F-4D97-AF65-F5344CB8AC3E}">
        <p14:creationId xmlns:p14="http://schemas.microsoft.com/office/powerpoint/2010/main" val="200772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Spijsverteringskanaal</a:t>
            </a:r>
          </a:p>
        </p:txBody>
      </p:sp>
      <p:pic>
        <p:nvPicPr>
          <p:cNvPr id="4" name="Picture 2" descr="https://www.jeroenboschziekenhuis.nl/Website/Patient/Specialismen/MDL/20151211%20Maag%20Darm%20stelsel_5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68760"/>
            <a:ext cx="4762500" cy="526732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467544" y="1690140"/>
            <a:ext cx="1440160" cy="369332"/>
          </a:xfrm>
          <a:prstGeom prst="rect">
            <a:avLst/>
          </a:prstGeom>
        </p:spPr>
        <p:txBody>
          <a:bodyPr wrap="square">
            <a:spAutoFit/>
          </a:bodyPr>
          <a:lstStyle/>
          <a:p>
            <a:r>
              <a:rPr lang="nl-NL" b="1" dirty="0"/>
              <a:t>Enzymen</a:t>
            </a:r>
            <a:endParaRPr lang="nl-NL" dirty="0"/>
          </a:p>
        </p:txBody>
      </p:sp>
      <p:sp>
        <p:nvSpPr>
          <p:cNvPr id="3" name="Tijdelijke aanduiding voor dianummer 2">
            <a:extLst>
              <a:ext uri="{FF2B5EF4-FFF2-40B4-BE49-F238E27FC236}">
                <a16:creationId xmlns:a16="http://schemas.microsoft.com/office/drawing/2014/main" id="{E95C43B3-F243-4353-94FE-A63878770D82}"/>
              </a:ext>
            </a:extLst>
          </p:cNvPr>
          <p:cNvSpPr>
            <a:spLocks noGrp="1"/>
          </p:cNvSpPr>
          <p:nvPr>
            <p:ph type="sldNum" sz="quarter" idx="12"/>
          </p:nvPr>
        </p:nvSpPr>
        <p:spPr/>
        <p:txBody>
          <a:bodyPr/>
          <a:lstStyle/>
          <a:p>
            <a:fld id="{C15EB1AA-F2A8-4349-BA3A-E948F8EF3D8D}" type="slidenum">
              <a:rPr lang="nl-NL" smtClean="0"/>
              <a:t>5</a:t>
            </a:fld>
            <a:endParaRPr lang="nl-NL"/>
          </a:p>
        </p:txBody>
      </p:sp>
    </p:spTree>
    <p:extLst>
      <p:ext uri="{BB962C8B-B14F-4D97-AF65-F5344CB8AC3E}">
        <p14:creationId xmlns:p14="http://schemas.microsoft.com/office/powerpoint/2010/main" val="87195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Mond</a:t>
            </a:r>
          </a:p>
        </p:txBody>
      </p:sp>
      <p:pic>
        <p:nvPicPr>
          <p:cNvPr id="4" name="Picture 2" descr="https://www.jeroenboschziekenhuis.nl/Website/Patient/Specialismen/MDL/20151211%20Maag%20Darm%20stelsel_500px.jpg"/>
          <p:cNvPicPr>
            <a:picLocks noChangeAspect="1" noChangeArrowheads="1"/>
          </p:cNvPicPr>
          <p:nvPr/>
        </p:nvPicPr>
        <p:blipFill rotWithShape="1">
          <a:blip r:embed="rId3">
            <a:extLst>
              <a:ext uri="{28A0092B-C50C-407E-A947-70E740481C1C}">
                <a14:useLocalDpi xmlns:a14="http://schemas.microsoft.com/office/drawing/2010/main" val="0"/>
              </a:ext>
            </a:extLst>
          </a:blip>
          <a:srcRect b="73868"/>
          <a:stretch/>
        </p:blipFill>
        <p:spPr bwMode="auto">
          <a:xfrm>
            <a:off x="958712" y="1254561"/>
            <a:ext cx="7972587"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619672" y="3060249"/>
            <a:ext cx="3325334" cy="1569660"/>
          </a:xfrm>
          <a:prstGeom prst="rect">
            <a:avLst/>
          </a:prstGeom>
          <a:noFill/>
        </p:spPr>
        <p:txBody>
          <a:bodyPr wrap="none" rtlCol="0">
            <a:spAutoFit/>
          </a:bodyPr>
          <a:lstStyle/>
          <a:p>
            <a:r>
              <a:rPr lang="nl-NL" sz="3200" b="1" dirty="0"/>
              <a:t>Kauwen</a:t>
            </a:r>
          </a:p>
          <a:p>
            <a:endParaRPr lang="nl-NL" sz="3200" b="1" dirty="0"/>
          </a:p>
          <a:p>
            <a:r>
              <a:rPr lang="nl-NL" sz="3200" b="1" dirty="0"/>
              <a:t>Speeksel: Amylase</a:t>
            </a:r>
            <a:endParaRPr lang="nl-NL" b="1" dirty="0"/>
          </a:p>
        </p:txBody>
      </p:sp>
      <p:sp>
        <p:nvSpPr>
          <p:cNvPr id="5" name="Tijdelijke aanduiding voor dianummer 4">
            <a:extLst>
              <a:ext uri="{FF2B5EF4-FFF2-40B4-BE49-F238E27FC236}">
                <a16:creationId xmlns:a16="http://schemas.microsoft.com/office/drawing/2014/main" id="{FC3C41F4-EB26-484C-9142-D4FBF1BC723B}"/>
              </a:ext>
            </a:extLst>
          </p:cNvPr>
          <p:cNvSpPr>
            <a:spLocks noGrp="1"/>
          </p:cNvSpPr>
          <p:nvPr>
            <p:ph type="sldNum" sz="quarter" idx="12"/>
          </p:nvPr>
        </p:nvSpPr>
        <p:spPr/>
        <p:txBody>
          <a:bodyPr/>
          <a:lstStyle/>
          <a:p>
            <a:fld id="{C15EB1AA-F2A8-4349-BA3A-E948F8EF3D8D}" type="slidenum">
              <a:rPr lang="nl-NL" smtClean="0"/>
              <a:t>6</a:t>
            </a:fld>
            <a:endParaRPr lang="nl-NL"/>
          </a:p>
        </p:txBody>
      </p:sp>
    </p:spTree>
    <p:extLst>
      <p:ext uri="{BB962C8B-B14F-4D97-AF65-F5344CB8AC3E}">
        <p14:creationId xmlns:p14="http://schemas.microsoft.com/office/powerpoint/2010/main" val="148035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r>
              <a:rPr lang="nl-NL" b="1" dirty="0"/>
              <a:t>Zetmeelproef 1</a:t>
            </a:r>
            <a:br>
              <a:rPr lang="nl-NL" b="1" dirty="0"/>
            </a:br>
            <a:r>
              <a:rPr lang="nl-NL" dirty="0"/>
              <a:t>Zit er in brood zetmeel?</a:t>
            </a:r>
            <a:endParaRPr lang="nl-NL" b="1" dirty="0"/>
          </a:p>
        </p:txBody>
      </p:sp>
      <p:sp>
        <p:nvSpPr>
          <p:cNvPr id="3" name="Rechthoek 2"/>
          <p:cNvSpPr/>
          <p:nvPr/>
        </p:nvSpPr>
        <p:spPr>
          <a:xfrm>
            <a:off x="4043738" y="1595579"/>
            <a:ext cx="5112568" cy="2308324"/>
          </a:xfrm>
          <a:prstGeom prst="rect">
            <a:avLst/>
          </a:prstGeom>
        </p:spPr>
        <p:txBody>
          <a:bodyPr wrap="square">
            <a:spAutoFit/>
          </a:bodyPr>
          <a:lstStyle/>
          <a:p>
            <a:r>
              <a:rPr lang="nl-NL" dirty="0"/>
              <a:t>Zetmeel kun je aantonen met jodium: blauw</a:t>
            </a:r>
          </a:p>
          <a:p>
            <a:endParaRPr lang="nl-NL" dirty="0"/>
          </a:p>
          <a:p>
            <a:r>
              <a:rPr lang="nl-NL" dirty="0"/>
              <a:t>Doe maar eens een beetje  jodium op een boterham</a:t>
            </a:r>
          </a:p>
          <a:p>
            <a:pPr marL="285750" indent="-285750">
              <a:buFont typeface="Arial" panose="020B0604020202020204" pitchFamily="34" charset="0"/>
              <a:buChar char="•"/>
            </a:pPr>
            <a:endParaRPr lang="nl-NL" dirty="0"/>
          </a:p>
          <a:p>
            <a:pPr marL="742950" lvl="1" indent="-285750">
              <a:buFont typeface="Arial" panose="020B0604020202020204" pitchFamily="34" charset="0"/>
              <a:buChar char="•"/>
            </a:pPr>
            <a:r>
              <a:rPr lang="nl-NL" dirty="0"/>
              <a:t>Wat zie je dat er gebeurt?</a:t>
            </a:r>
          </a:p>
          <a:p>
            <a:pPr marL="742950" lvl="1" indent="-285750">
              <a:buFont typeface="Arial" panose="020B0604020202020204" pitchFamily="34" charset="0"/>
              <a:buChar char="•"/>
            </a:pPr>
            <a:endParaRPr lang="nl-NL" dirty="0"/>
          </a:p>
          <a:p>
            <a:pPr marL="742950" lvl="1" indent="-285750">
              <a:buFont typeface="Arial" panose="020B0604020202020204" pitchFamily="34" charset="0"/>
              <a:buChar char="•"/>
            </a:pPr>
            <a:r>
              <a:rPr lang="nl-NL" dirty="0"/>
              <a:t>Zit er zetmeel in het brood?</a:t>
            </a:r>
          </a:p>
          <a:p>
            <a:pPr marL="285750" indent="-285750">
              <a:buFont typeface="Arial" panose="020B0604020202020204" pitchFamily="34" charset="0"/>
              <a:buChar char="•"/>
            </a:pPr>
            <a:endParaRPr lang="nl-NL" dirty="0"/>
          </a:p>
        </p:txBody>
      </p:sp>
      <p:sp>
        <p:nvSpPr>
          <p:cNvPr id="4" name="AutoShape 2" descr="Afbeeldingsresultaat voor zetmeel proef">
            <a:hlinkClick r:id="rId3"/>
          </p:cNvPr>
          <p:cNvSpPr>
            <a:spLocks noChangeAspect="1" noChangeArrowheads="1"/>
          </p:cNvSpPr>
          <p:nvPr/>
        </p:nvSpPr>
        <p:spPr bwMode="auto">
          <a:xfrm>
            <a:off x="109538" y="-2033588"/>
            <a:ext cx="5343525" cy="424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zetmeel proef">
            <a:hlinkClick r:id="rId3"/>
          </p:cNvPr>
          <p:cNvSpPr>
            <a:spLocks noChangeAspect="1" noChangeArrowheads="1"/>
          </p:cNvSpPr>
          <p:nvPr/>
        </p:nvSpPr>
        <p:spPr bwMode="auto">
          <a:xfrm>
            <a:off x="261938" y="-1881188"/>
            <a:ext cx="5343525" cy="424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Afbeeldingsresultaat voor zetmeel proef">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5075" b="2722"/>
          <a:stretch/>
        </p:blipFill>
        <p:spPr bwMode="auto">
          <a:xfrm>
            <a:off x="539552" y="1495399"/>
            <a:ext cx="1866191" cy="413251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Afbeeldingsresultaat voor brood aardappe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10" descr="Afbeeldingsresultaat voor brood aardappel"/>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7"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b="10010"/>
          <a:stretch/>
        </p:blipFill>
        <p:spPr bwMode="auto">
          <a:xfrm>
            <a:off x="1779544" y="3201416"/>
            <a:ext cx="2304458" cy="2061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4569768" y="3975126"/>
            <a:ext cx="4428492" cy="923330"/>
          </a:xfrm>
          <a:prstGeom prst="rect">
            <a:avLst/>
          </a:prstGeom>
        </p:spPr>
        <p:txBody>
          <a:bodyPr wrap="square">
            <a:spAutoFit/>
          </a:bodyPr>
          <a:lstStyle/>
          <a:p>
            <a:r>
              <a:rPr lang="nl-NL" dirty="0"/>
              <a:t>Probeer dat ook met de andere producten</a:t>
            </a:r>
            <a:endParaRPr lang="nl-NL" sz="1200" dirty="0"/>
          </a:p>
          <a:p>
            <a:pPr marL="285750" indent="-285750">
              <a:buFont typeface="Arial" panose="020B0604020202020204" pitchFamily="34" charset="0"/>
              <a:buChar char="•"/>
            </a:pPr>
            <a:r>
              <a:rPr lang="nl-NL" dirty="0"/>
              <a:t>Wat zie je dat er gebeurt?</a:t>
            </a:r>
            <a:endParaRPr lang="nl-NL" sz="1200" dirty="0"/>
          </a:p>
          <a:p>
            <a:pPr marL="285750" indent="-285750">
              <a:buFont typeface="Arial" panose="020B0604020202020204" pitchFamily="34" charset="0"/>
              <a:buChar char="•"/>
            </a:pPr>
            <a:r>
              <a:rPr lang="nl-NL" dirty="0"/>
              <a:t>Zit er zetmeel in?</a:t>
            </a:r>
            <a:endParaRPr lang="nl-NL" sz="1200" dirty="0"/>
          </a:p>
        </p:txBody>
      </p:sp>
      <p:sp>
        <p:nvSpPr>
          <p:cNvPr id="9" name="Rechthoek 8">
            <a:extLst>
              <a:ext uri="{FF2B5EF4-FFF2-40B4-BE49-F238E27FC236}">
                <a16:creationId xmlns:a16="http://schemas.microsoft.com/office/drawing/2014/main" id="{D5F74489-7E0F-458D-B4C4-74E0970EED9F}"/>
              </a:ext>
            </a:extLst>
          </p:cNvPr>
          <p:cNvSpPr/>
          <p:nvPr/>
        </p:nvSpPr>
        <p:spPr>
          <a:xfrm>
            <a:off x="7688998" y="3176972"/>
            <a:ext cx="105946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AF16570E-8EBD-4136-89E3-64E4D1DDB499}"/>
              </a:ext>
            </a:extLst>
          </p:cNvPr>
          <p:cNvSpPr/>
          <p:nvPr/>
        </p:nvSpPr>
        <p:spPr>
          <a:xfrm>
            <a:off x="3114501" y="5169247"/>
            <a:ext cx="2764463" cy="1332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100" dirty="0">
                <a:solidFill>
                  <a:schemeClr val="tx1"/>
                </a:solidFill>
              </a:rPr>
              <a:t>Bevat zetmeel</a:t>
            </a:r>
          </a:p>
        </p:txBody>
      </p:sp>
      <p:sp>
        <p:nvSpPr>
          <p:cNvPr id="16" name="Rechthoek 15">
            <a:extLst>
              <a:ext uri="{FF2B5EF4-FFF2-40B4-BE49-F238E27FC236}">
                <a16:creationId xmlns:a16="http://schemas.microsoft.com/office/drawing/2014/main" id="{6297BFF3-53C2-4B52-B1B6-548B92100339}"/>
              </a:ext>
            </a:extLst>
          </p:cNvPr>
          <p:cNvSpPr/>
          <p:nvPr/>
        </p:nvSpPr>
        <p:spPr>
          <a:xfrm>
            <a:off x="6233797" y="5169247"/>
            <a:ext cx="2764463" cy="1332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100" dirty="0">
                <a:solidFill>
                  <a:schemeClr val="tx1"/>
                </a:solidFill>
              </a:rPr>
              <a:t>Bevat geen zetmeel</a:t>
            </a:r>
          </a:p>
        </p:txBody>
      </p:sp>
      <p:sp>
        <p:nvSpPr>
          <p:cNvPr id="10" name="Tijdelijke aanduiding voor dianummer 9">
            <a:extLst>
              <a:ext uri="{FF2B5EF4-FFF2-40B4-BE49-F238E27FC236}">
                <a16:creationId xmlns:a16="http://schemas.microsoft.com/office/drawing/2014/main" id="{CA6CC91A-7120-4319-B1DC-872F5CC4DD4D}"/>
              </a:ext>
            </a:extLst>
          </p:cNvPr>
          <p:cNvSpPr>
            <a:spLocks noGrp="1"/>
          </p:cNvSpPr>
          <p:nvPr>
            <p:ph type="sldNum" sz="quarter" idx="12"/>
          </p:nvPr>
        </p:nvSpPr>
        <p:spPr/>
        <p:txBody>
          <a:bodyPr/>
          <a:lstStyle/>
          <a:p>
            <a:fld id="{C15EB1AA-F2A8-4349-BA3A-E948F8EF3D8D}" type="slidenum">
              <a:rPr lang="nl-NL" smtClean="0"/>
              <a:t>7</a:t>
            </a:fld>
            <a:endParaRPr lang="nl-NL"/>
          </a:p>
        </p:txBody>
      </p:sp>
    </p:spTree>
    <p:extLst>
      <p:ext uri="{BB962C8B-B14F-4D97-AF65-F5344CB8AC3E}">
        <p14:creationId xmlns:p14="http://schemas.microsoft.com/office/powerpoint/2010/main" val="267436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16" y="1733629"/>
            <a:ext cx="1675672" cy="1675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683568" y="188640"/>
            <a:ext cx="7772400" cy="1470025"/>
          </a:xfrm>
        </p:spPr>
        <p:txBody>
          <a:bodyPr/>
          <a:lstStyle/>
          <a:p>
            <a:r>
              <a:rPr lang="nl-NL" b="1" dirty="0"/>
              <a:t>Zetmeelproef 2</a:t>
            </a:r>
            <a:br>
              <a:rPr lang="nl-NL" b="1" dirty="0"/>
            </a:br>
            <a:r>
              <a:rPr lang="nl-NL" dirty="0"/>
              <a:t>wat doet speeksel?</a:t>
            </a:r>
            <a:endParaRPr lang="nl-NL" b="1" dirty="0"/>
          </a:p>
        </p:txBody>
      </p:sp>
      <p:sp>
        <p:nvSpPr>
          <p:cNvPr id="4" name="AutoShape 2" descr="Afbeeldingsresultaat voor zetmeel proef">
            <a:hlinkClick r:id="rId4"/>
          </p:cNvPr>
          <p:cNvSpPr>
            <a:spLocks noChangeAspect="1" noChangeArrowheads="1"/>
          </p:cNvSpPr>
          <p:nvPr/>
        </p:nvSpPr>
        <p:spPr bwMode="auto">
          <a:xfrm>
            <a:off x="109538" y="-2033588"/>
            <a:ext cx="5343525" cy="424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zetmeel proef">
            <a:hlinkClick r:id="rId4"/>
          </p:cNvPr>
          <p:cNvSpPr>
            <a:spLocks noChangeAspect="1" noChangeArrowheads="1"/>
          </p:cNvSpPr>
          <p:nvPr/>
        </p:nvSpPr>
        <p:spPr bwMode="auto">
          <a:xfrm>
            <a:off x="261938" y="-1881188"/>
            <a:ext cx="5343525" cy="4248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8" descr="Afbeeldingsresultaat voor brood aardappe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10" descr="Afbeeldingsresultaat voor brood aardappel"/>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echthoek 7"/>
          <p:cNvSpPr/>
          <p:nvPr/>
        </p:nvSpPr>
        <p:spPr>
          <a:xfrm>
            <a:off x="2646040" y="1916832"/>
            <a:ext cx="6606480" cy="4524315"/>
          </a:xfrm>
          <a:prstGeom prst="rect">
            <a:avLst/>
          </a:prstGeom>
        </p:spPr>
        <p:txBody>
          <a:bodyPr wrap="square">
            <a:spAutoFit/>
          </a:bodyPr>
          <a:lstStyle/>
          <a:p>
            <a:pPr marL="285750" lvl="0" indent="-285750">
              <a:buFont typeface="Arial" panose="020B0604020202020204" pitchFamily="34" charset="0"/>
              <a:buChar char="•"/>
            </a:pPr>
            <a:r>
              <a:rPr lang="nl-NL" dirty="0"/>
              <a:t>Vul het ene bekertje voor de helft met water. </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Spuug zoveel mogelijk speeksel in het andere bekertje.               Doe er dan ook nog wat water bij totdat het voor de helft is gevuld.</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Doe in beide bekers 1 theelepel aardappelzetmeel. </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Roer goed tot het helemaal is opgelost</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Doe volgens in beide bekers 1 theelepel jodium</a:t>
            </a:r>
          </a:p>
          <a:p>
            <a:pPr marL="285750" lvl="0" indent="-285750">
              <a:buFont typeface="Arial" panose="020B0604020202020204" pitchFamily="34" charset="0"/>
              <a:buChar char="•"/>
            </a:pPr>
            <a:endParaRPr lang="nl-NL" dirty="0"/>
          </a:p>
        </p:txBody>
      </p:sp>
      <p:sp>
        <p:nvSpPr>
          <p:cNvPr id="9" name="AutoShape 2" descr="Afbeeldingsresultaat voor zetmeel proef aardappelzetmeel"/>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4" descr="Afbeeldingsresultaat voor zetmeel proef aardappelzetmeel"/>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cxnSp>
        <p:nvCxnSpPr>
          <p:cNvPr id="13" name="Rechte verbindingslijn 12"/>
          <p:cNvCxnSpPr/>
          <p:nvPr/>
        </p:nvCxnSpPr>
        <p:spPr>
          <a:xfrm>
            <a:off x="261938" y="2636912"/>
            <a:ext cx="204322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Lachebekje 16"/>
          <p:cNvSpPr/>
          <p:nvPr/>
        </p:nvSpPr>
        <p:spPr>
          <a:xfrm>
            <a:off x="493375" y="868252"/>
            <a:ext cx="648072" cy="648072"/>
          </a:xfrm>
          <a:prstGeom prst="smileyFac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8" name="Traan 17"/>
          <p:cNvSpPr/>
          <p:nvPr/>
        </p:nvSpPr>
        <p:spPr>
          <a:xfrm rot="19076680">
            <a:off x="684233" y="1765373"/>
            <a:ext cx="266358" cy="319397"/>
          </a:xfrm>
          <a:prstGeom prst="teardrop">
            <a:avLst>
              <a:gd name="adj" fmla="val 17413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23" name="Traan 22"/>
          <p:cNvSpPr/>
          <p:nvPr/>
        </p:nvSpPr>
        <p:spPr>
          <a:xfrm rot="19076680">
            <a:off x="1649423" y="1754112"/>
            <a:ext cx="277923" cy="308962"/>
          </a:xfrm>
          <a:prstGeom prst="teardrop">
            <a:avLst>
              <a:gd name="adj" fmla="val 17413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pic>
        <p:nvPicPr>
          <p:cNvPr id="6152" name="Picture 8" descr="Afbeeldingsresultaat voor fles">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467" t="23918" r="37632" b="21009"/>
          <a:stretch/>
        </p:blipFill>
        <p:spPr bwMode="auto">
          <a:xfrm rot="13580436">
            <a:off x="1841932" y="880051"/>
            <a:ext cx="362549" cy="77088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10973" t="21785" r="14566" b="51485"/>
          <a:stretch/>
        </p:blipFill>
        <p:spPr bwMode="auto">
          <a:xfrm rot="18404495">
            <a:off x="1546858" y="3618198"/>
            <a:ext cx="1267872" cy="45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700" y="3623562"/>
            <a:ext cx="795609" cy="106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descr="Afbeeldingsresultaat voor zetmeel proef">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65075" b="2722"/>
          <a:stretch/>
        </p:blipFill>
        <p:spPr bwMode="auto">
          <a:xfrm>
            <a:off x="792466" y="5037080"/>
            <a:ext cx="697962" cy="15455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0586" y="5717779"/>
            <a:ext cx="956198" cy="95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01849" y="4239171"/>
            <a:ext cx="956198" cy="95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a:extLst>
              <a:ext uri="{FF2B5EF4-FFF2-40B4-BE49-F238E27FC236}">
                <a16:creationId xmlns:a16="http://schemas.microsoft.com/office/drawing/2014/main" id="{C6E58EC2-C6C1-4F2B-8D1B-ABB97529F772}"/>
              </a:ext>
            </a:extLst>
          </p:cNvPr>
          <p:cNvSpPr>
            <a:spLocks noGrp="1"/>
          </p:cNvSpPr>
          <p:nvPr>
            <p:ph type="sldNum" sz="quarter" idx="12"/>
          </p:nvPr>
        </p:nvSpPr>
        <p:spPr/>
        <p:txBody>
          <a:bodyPr/>
          <a:lstStyle/>
          <a:p>
            <a:fld id="{C15EB1AA-F2A8-4349-BA3A-E948F8EF3D8D}" type="slidenum">
              <a:rPr lang="nl-NL" smtClean="0"/>
              <a:t>8</a:t>
            </a:fld>
            <a:endParaRPr lang="nl-NL"/>
          </a:p>
        </p:txBody>
      </p:sp>
    </p:spTree>
    <p:extLst>
      <p:ext uri="{BB962C8B-B14F-4D97-AF65-F5344CB8AC3E}">
        <p14:creationId xmlns:p14="http://schemas.microsoft.com/office/powerpoint/2010/main" val="116518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8640"/>
            <a:ext cx="7772400" cy="1470025"/>
          </a:xfrm>
        </p:spPr>
        <p:txBody>
          <a:bodyPr/>
          <a:lstStyle/>
          <a:p>
            <a:pPr algn="l"/>
            <a:r>
              <a:rPr lang="nl-NL" b="1" dirty="0"/>
              <a:t>Zetmeelproef 2</a:t>
            </a:r>
            <a:br>
              <a:rPr lang="nl-NL" b="1" dirty="0"/>
            </a:br>
            <a:r>
              <a:rPr lang="nl-NL" dirty="0"/>
              <a:t>wat doet speeksel?</a:t>
            </a:r>
            <a:endParaRPr lang="nl-NL" b="1" dirty="0"/>
          </a:p>
        </p:txBody>
      </p:sp>
      <p:sp>
        <p:nvSpPr>
          <p:cNvPr id="6" name="AutoShape 8" descr="Afbeeldingsresultaat voor brood aardappe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10" descr="Afbeeldingsresultaat voor brood aardappel"/>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Rechthoek 7"/>
          <p:cNvSpPr/>
          <p:nvPr/>
        </p:nvSpPr>
        <p:spPr>
          <a:xfrm>
            <a:off x="1907704" y="1916832"/>
            <a:ext cx="6606480" cy="3693319"/>
          </a:xfrm>
          <a:prstGeom prst="rect">
            <a:avLst/>
          </a:prstGeom>
        </p:spPr>
        <p:txBody>
          <a:bodyPr wrap="square">
            <a:spAutoFit/>
          </a:bodyPr>
          <a:lstStyle/>
          <a:p>
            <a:pPr marL="285750" lvl="0" indent="-285750">
              <a:buFont typeface="Arial" panose="020B0604020202020204" pitchFamily="34" charset="0"/>
              <a:buChar char="•"/>
            </a:pPr>
            <a:r>
              <a:rPr lang="nl-NL" dirty="0"/>
              <a:t>Wat zie je dat er gebeurt?</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Wat is waar?</a:t>
            </a:r>
          </a:p>
          <a:p>
            <a:r>
              <a:rPr lang="nl-NL" dirty="0"/>
              <a:t>a) In het potje met speeksel zit zetmeel</a:t>
            </a:r>
          </a:p>
          <a:p>
            <a:r>
              <a:rPr lang="nl-NL" dirty="0"/>
              <a:t>b) In het potje zonder speeksel zit zetmeel</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Hoe komt dat?</a:t>
            </a:r>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endParaRPr lang="nl-NL" dirty="0"/>
          </a:p>
          <a:p>
            <a:pPr marL="285750" lvl="0" indent="-285750">
              <a:buFont typeface="Arial" panose="020B0604020202020204" pitchFamily="34" charset="0"/>
              <a:buChar char="•"/>
            </a:pPr>
            <a:r>
              <a:rPr lang="nl-NL" dirty="0"/>
              <a:t>Welke stof zit er dan wel in het potje met speeksel?</a:t>
            </a:r>
          </a:p>
        </p:txBody>
      </p:sp>
      <p:sp>
        <p:nvSpPr>
          <p:cNvPr id="9" name="AutoShape 2" descr="Afbeeldingsresultaat voor zetmeel proef aardappelzetmeel"/>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4" descr="Afbeeldingsresultaat voor zetmeel proef aardappelzetmeel"/>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4" name="Groep 3">
            <a:extLst>
              <a:ext uri="{FF2B5EF4-FFF2-40B4-BE49-F238E27FC236}">
                <a16:creationId xmlns:a16="http://schemas.microsoft.com/office/drawing/2014/main" id="{6FB33115-DC1B-4709-8AA3-694C79F34F2A}"/>
              </a:ext>
            </a:extLst>
          </p:cNvPr>
          <p:cNvGrpSpPr/>
          <p:nvPr/>
        </p:nvGrpSpPr>
        <p:grpSpPr>
          <a:xfrm>
            <a:off x="6131618" y="111690"/>
            <a:ext cx="2334818" cy="2197767"/>
            <a:chOff x="931640" y="4502154"/>
            <a:chExt cx="2334818" cy="2197767"/>
          </a:xfrm>
        </p:grpSpPr>
        <p:pic>
          <p:nvPicPr>
            <p:cNvPr id="2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870"/>
            <a:stretch/>
          </p:blipFill>
          <p:spPr bwMode="auto">
            <a:xfrm>
              <a:off x="931640" y="4502154"/>
              <a:ext cx="2334818" cy="219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troomdiagram: Handmatige bewerking 2"/>
            <p:cNvSpPr/>
            <p:nvPr/>
          </p:nvSpPr>
          <p:spPr>
            <a:xfrm>
              <a:off x="1115616" y="5373216"/>
              <a:ext cx="808179" cy="1008112"/>
            </a:xfrm>
            <a:prstGeom prst="flowChartManualOperati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Stroomdiagram: Handmatige bewerking 24"/>
            <p:cNvSpPr/>
            <p:nvPr/>
          </p:nvSpPr>
          <p:spPr>
            <a:xfrm>
              <a:off x="2267744" y="5373216"/>
              <a:ext cx="808179" cy="1008112"/>
            </a:xfrm>
            <a:prstGeom prst="flowChartManualOperation">
              <a:avLst/>
            </a:prstGeom>
            <a:solidFill>
              <a:srgbClr val="2B4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Rechthoek 10">
            <a:extLst>
              <a:ext uri="{FF2B5EF4-FFF2-40B4-BE49-F238E27FC236}">
                <a16:creationId xmlns:a16="http://schemas.microsoft.com/office/drawing/2014/main" id="{D0968AF8-3145-4D2A-9139-0707515FA1D1}"/>
              </a:ext>
            </a:extLst>
          </p:cNvPr>
          <p:cNvSpPr/>
          <p:nvPr/>
        </p:nvSpPr>
        <p:spPr>
          <a:xfrm>
            <a:off x="2267744" y="2242905"/>
            <a:ext cx="582352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D71E61DB-2E86-4AE8-BC44-B149E8AFD401}"/>
              </a:ext>
            </a:extLst>
          </p:cNvPr>
          <p:cNvSpPr/>
          <p:nvPr/>
        </p:nvSpPr>
        <p:spPr>
          <a:xfrm>
            <a:off x="2330624" y="4458601"/>
            <a:ext cx="576064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17023F85-676D-4038-9F61-5CE29DDBE19D}"/>
              </a:ext>
            </a:extLst>
          </p:cNvPr>
          <p:cNvSpPr/>
          <p:nvPr/>
        </p:nvSpPr>
        <p:spPr>
          <a:xfrm>
            <a:off x="6369547" y="3358608"/>
            <a:ext cx="1721717" cy="427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FD3C15B4-3962-4479-AEBA-405F5B383293}"/>
              </a:ext>
            </a:extLst>
          </p:cNvPr>
          <p:cNvSpPr/>
          <p:nvPr/>
        </p:nvSpPr>
        <p:spPr>
          <a:xfrm>
            <a:off x="2330624" y="5610151"/>
            <a:ext cx="576064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77D8FB4F-FDD9-485C-85F0-AFDCB3F05810}"/>
              </a:ext>
            </a:extLst>
          </p:cNvPr>
          <p:cNvSpPr>
            <a:spLocks noGrp="1"/>
          </p:cNvSpPr>
          <p:nvPr>
            <p:ph type="sldNum" sz="quarter" idx="12"/>
          </p:nvPr>
        </p:nvSpPr>
        <p:spPr/>
        <p:txBody>
          <a:bodyPr/>
          <a:lstStyle/>
          <a:p>
            <a:fld id="{C15EB1AA-F2A8-4349-BA3A-E948F8EF3D8D}" type="slidenum">
              <a:rPr lang="nl-NL" smtClean="0"/>
              <a:t>9</a:t>
            </a:fld>
            <a:endParaRPr lang="nl-NL"/>
          </a:p>
        </p:txBody>
      </p:sp>
    </p:spTree>
    <p:extLst>
      <p:ext uri="{BB962C8B-B14F-4D97-AF65-F5344CB8AC3E}">
        <p14:creationId xmlns:p14="http://schemas.microsoft.com/office/powerpoint/2010/main" val="98082634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2350</Words>
  <Application>Microsoft Office PowerPoint</Application>
  <PresentationFormat>Diavoorstelling (4:3)</PresentationFormat>
  <Paragraphs>570</Paragraphs>
  <Slides>23</Slides>
  <Notes>22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Courier New</vt:lpstr>
      <vt:lpstr>Wingdings</vt:lpstr>
      <vt:lpstr>Kantoorthema</vt:lpstr>
      <vt:lpstr>SPIJSVERTERING</vt:lpstr>
      <vt:lpstr>VOEDINGSSTOFFEN</vt:lpstr>
      <vt:lpstr>VOEDINGSSTOFFEN</vt:lpstr>
      <vt:lpstr>Bouwstof - Brandstof</vt:lpstr>
      <vt:lpstr>Spijsverteringskanaal</vt:lpstr>
      <vt:lpstr>Mond</vt:lpstr>
      <vt:lpstr>Zetmeelproef 1 Zit er in brood zetmeel?</vt:lpstr>
      <vt:lpstr>Zetmeelproef 2 wat doet speeksel?</vt:lpstr>
      <vt:lpstr>Zetmeelproef 2 wat doet speeksel?</vt:lpstr>
      <vt:lpstr>Koolhydraat – Zetmeel Amylase: maakt zetmeel kleiner</vt:lpstr>
      <vt:lpstr>Slokdarm</vt:lpstr>
      <vt:lpstr>Maag</vt:lpstr>
      <vt:lpstr>Eiwitten Proef met gelatine en kiwi</vt:lpstr>
      <vt:lpstr>Eiwitten Proef met gelatine en kiwi</vt:lpstr>
      <vt:lpstr>Eiwitten Protease maakt eiwit kleiner</vt:lpstr>
      <vt:lpstr>Dunne darm</vt:lpstr>
      <vt:lpstr>Vet Gal maakt vet kleiner</vt:lpstr>
      <vt:lpstr>Emulgeren</vt:lpstr>
      <vt:lpstr>Suikerspiegel in het bloed</vt:lpstr>
      <vt:lpstr>Grafiek Suikerspiegel</vt:lpstr>
      <vt:lpstr>Insuline</vt:lpstr>
      <vt:lpstr>Check je poep</vt:lpstr>
      <vt:lpstr>Dikke darm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Spijsvertering</dc:title>
  <dc:creator>Eigenaar</dc:creator>
  <cp:lastModifiedBy>Boukje Heidema</cp:lastModifiedBy>
  <cp:revision>47</cp:revision>
  <dcterms:created xsi:type="dcterms:W3CDTF">2019-01-08T12:37:57Z</dcterms:created>
  <dcterms:modified xsi:type="dcterms:W3CDTF">2021-04-01T10:58:39Z</dcterms:modified>
</cp:coreProperties>
</file>