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6" r:id="rId3"/>
    <p:sldId id="267" r:id="rId4"/>
    <p:sldId id="257" r:id="rId5"/>
    <p:sldId id="263" r:id="rId6"/>
    <p:sldId id="264" r:id="rId7"/>
    <p:sldId id="265" r:id="rId8"/>
    <p:sldId id="268"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6" d="100"/>
          <a:sy n="86" d="100"/>
        </p:scale>
        <p:origin x="73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789476BD-3970-4358-9AF2-A3AABB5F8B25}" type="datetimeFigureOut">
              <a:rPr lang="nl-NL" smtClean="0"/>
              <a:t>28-5-2022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F816486-9F34-4B57-9D94-9C72D9331EC4}" type="slidenum">
              <a:rPr lang="nl-NL" smtClean="0"/>
              <a:t>‹nr.›</a:t>
            </a:fld>
            <a:endParaRPr lang="nl-NL"/>
          </a:p>
        </p:txBody>
      </p:sp>
    </p:spTree>
    <p:extLst>
      <p:ext uri="{BB962C8B-B14F-4D97-AF65-F5344CB8AC3E}">
        <p14:creationId xmlns:p14="http://schemas.microsoft.com/office/powerpoint/2010/main" val="260843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789476BD-3970-4358-9AF2-A3AABB5F8B25}" type="datetimeFigureOut">
              <a:rPr lang="nl-NL" smtClean="0"/>
              <a:t>28-5-2022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F816486-9F34-4B57-9D94-9C72D9331EC4}" type="slidenum">
              <a:rPr lang="nl-NL" smtClean="0"/>
              <a:t>‹nr.›</a:t>
            </a:fld>
            <a:endParaRPr lang="nl-NL"/>
          </a:p>
        </p:txBody>
      </p:sp>
    </p:spTree>
    <p:extLst>
      <p:ext uri="{BB962C8B-B14F-4D97-AF65-F5344CB8AC3E}">
        <p14:creationId xmlns:p14="http://schemas.microsoft.com/office/powerpoint/2010/main" val="744053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789476BD-3970-4358-9AF2-A3AABB5F8B25}" type="datetimeFigureOut">
              <a:rPr lang="nl-NL" smtClean="0"/>
              <a:t>28-5-2022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F816486-9F34-4B57-9D94-9C72D9331EC4}" type="slidenum">
              <a:rPr lang="nl-NL" smtClean="0"/>
              <a:t>‹nr.›</a:t>
            </a:fld>
            <a:endParaRPr lang="nl-NL"/>
          </a:p>
        </p:txBody>
      </p:sp>
    </p:spTree>
    <p:extLst>
      <p:ext uri="{BB962C8B-B14F-4D97-AF65-F5344CB8AC3E}">
        <p14:creationId xmlns:p14="http://schemas.microsoft.com/office/powerpoint/2010/main" val="714769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789476BD-3970-4358-9AF2-A3AABB5F8B25}" type="datetimeFigureOut">
              <a:rPr lang="nl-NL" smtClean="0"/>
              <a:t>28-5-2022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F816486-9F34-4B57-9D94-9C72D9331EC4}" type="slidenum">
              <a:rPr lang="nl-NL" smtClean="0"/>
              <a:t>‹nr.›</a:t>
            </a:fld>
            <a:endParaRPr lang="nl-NL"/>
          </a:p>
        </p:txBody>
      </p:sp>
    </p:spTree>
    <p:extLst>
      <p:ext uri="{BB962C8B-B14F-4D97-AF65-F5344CB8AC3E}">
        <p14:creationId xmlns:p14="http://schemas.microsoft.com/office/powerpoint/2010/main" val="4101538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nl-NL"/>
              <a:t>Klik om stijl te bewerken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789476BD-3970-4358-9AF2-A3AABB5F8B25}" type="datetimeFigureOut">
              <a:rPr lang="nl-NL" smtClean="0"/>
              <a:t>28-5-2022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F816486-9F34-4B57-9D94-9C72D9331EC4}" type="slidenum">
              <a:rPr lang="nl-NL" smtClean="0"/>
              <a:t>‹nr.›</a:t>
            </a:fld>
            <a:endParaRPr lang="nl-NL"/>
          </a:p>
        </p:txBody>
      </p:sp>
    </p:spTree>
    <p:extLst>
      <p:ext uri="{BB962C8B-B14F-4D97-AF65-F5344CB8AC3E}">
        <p14:creationId xmlns:p14="http://schemas.microsoft.com/office/powerpoint/2010/main" val="4000867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789476BD-3970-4358-9AF2-A3AABB5F8B25}" type="datetimeFigureOut">
              <a:rPr lang="nl-NL" smtClean="0"/>
              <a:t>28-5-2022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F816486-9F34-4B57-9D94-9C72D9331EC4}" type="slidenum">
              <a:rPr lang="nl-NL" smtClean="0"/>
              <a:t>‹nr.›</a:t>
            </a:fld>
            <a:endParaRPr lang="nl-NL"/>
          </a:p>
        </p:txBody>
      </p:sp>
    </p:spTree>
    <p:extLst>
      <p:ext uri="{BB962C8B-B14F-4D97-AF65-F5344CB8AC3E}">
        <p14:creationId xmlns:p14="http://schemas.microsoft.com/office/powerpoint/2010/main" val="2174996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nl-NL"/>
              <a:t>Klik om stijl te bewerken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789476BD-3970-4358-9AF2-A3AABB5F8B25}" type="datetimeFigureOut">
              <a:rPr lang="nl-NL" smtClean="0"/>
              <a:t>28-5-2022</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1F816486-9F34-4B57-9D94-9C72D9331EC4}" type="slidenum">
              <a:rPr lang="nl-NL" smtClean="0"/>
              <a:t>‹nr.›</a:t>
            </a:fld>
            <a:endParaRPr lang="nl-NL"/>
          </a:p>
        </p:txBody>
      </p:sp>
    </p:spTree>
    <p:extLst>
      <p:ext uri="{BB962C8B-B14F-4D97-AF65-F5344CB8AC3E}">
        <p14:creationId xmlns:p14="http://schemas.microsoft.com/office/powerpoint/2010/main" val="781890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789476BD-3970-4358-9AF2-A3AABB5F8B25}" type="datetimeFigureOut">
              <a:rPr lang="nl-NL" smtClean="0"/>
              <a:t>28-5-2022</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1F816486-9F34-4B57-9D94-9C72D9331EC4}" type="slidenum">
              <a:rPr lang="nl-NL" smtClean="0"/>
              <a:t>‹nr.›</a:t>
            </a:fld>
            <a:endParaRPr lang="nl-NL"/>
          </a:p>
        </p:txBody>
      </p:sp>
    </p:spTree>
    <p:extLst>
      <p:ext uri="{BB962C8B-B14F-4D97-AF65-F5344CB8AC3E}">
        <p14:creationId xmlns:p14="http://schemas.microsoft.com/office/powerpoint/2010/main" val="1118815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9476BD-3970-4358-9AF2-A3AABB5F8B25}" type="datetimeFigureOut">
              <a:rPr lang="nl-NL" smtClean="0"/>
              <a:t>28-5-2022</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1F816486-9F34-4B57-9D94-9C72D9331EC4}" type="slidenum">
              <a:rPr lang="nl-NL" smtClean="0"/>
              <a:t>‹nr.›</a:t>
            </a:fld>
            <a:endParaRPr lang="nl-NL"/>
          </a:p>
        </p:txBody>
      </p:sp>
    </p:spTree>
    <p:extLst>
      <p:ext uri="{BB962C8B-B14F-4D97-AF65-F5344CB8AC3E}">
        <p14:creationId xmlns:p14="http://schemas.microsoft.com/office/powerpoint/2010/main" val="3537822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789476BD-3970-4358-9AF2-A3AABB5F8B25}" type="datetimeFigureOut">
              <a:rPr lang="nl-NL" smtClean="0"/>
              <a:t>28-5-2022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F816486-9F34-4B57-9D94-9C72D9331EC4}" type="slidenum">
              <a:rPr lang="nl-NL" smtClean="0"/>
              <a:t>‹nr.›</a:t>
            </a:fld>
            <a:endParaRPr lang="nl-NL"/>
          </a:p>
        </p:txBody>
      </p:sp>
    </p:spTree>
    <p:extLst>
      <p:ext uri="{BB962C8B-B14F-4D97-AF65-F5344CB8AC3E}">
        <p14:creationId xmlns:p14="http://schemas.microsoft.com/office/powerpoint/2010/main" val="3397063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789476BD-3970-4358-9AF2-A3AABB5F8B25}" type="datetimeFigureOut">
              <a:rPr lang="nl-NL" smtClean="0"/>
              <a:t>28-5-2022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F816486-9F34-4B57-9D94-9C72D9331EC4}" type="slidenum">
              <a:rPr lang="nl-NL" smtClean="0"/>
              <a:t>‹nr.›</a:t>
            </a:fld>
            <a:endParaRPr lang="nl-NL"/>
          </a:p>
        </p:txBody>
      </p:sp>
    </p:spTree>
    <p:extLst>
      <p:ext uri="{BB962C8B-B14F-4D97-AF65-F5344CB8AC3E}">
        <p14:creationId xmlns:p14="http://schemas.microsoft.com/office/powerpoint/2010/main" val="1833389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9476BD-3970-4358-9AF2-A3AABB5F8B25}" type="datetimeFigureOut">
              <a:rPr lang="nl-NL" smtClean="0"/>
              <a:t>28-5-2022</a:t>
            </a:fld>
            <a:endParaRPr lang="nl-N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816486-9F34-4B57-9D94-9C72D9331EC4}" type="slidenum">
              <a:rPr lang="nl-NL" smtClean="0"/>
              <a:t>‹nr.›</a:t>
            </a:fld>
            <a:endParaRPr lang="nl-NL"/>
          </a:p>
        </p:txBody>
      </p:sp>
    </p:spTree>
    <p:extLst>
      <p:ext uri="{BB962C8B-B14F-4D97-AF65-F5344CB8AC3E}">
        <p14:creationId xmlns:p14="http://schemas.microsoft.com/office/powerpoint/2010/main" val="13819783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nl.wikipedia.org/wiki/Exotherm_proc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60E857-0B21-44FC-9757-FA9CB9BCC2DF}"/>
              </a:ext>
            </a:extLst>
          </p:cNvPr>
          <p:cNvSpPr>
            <a:spLocks noGrp="1"/>
          </p:cNvSpPr>
          <p:nvPr>
            <p:ph type="title"/>
          </p:nvPr>
        </p:nvSpPr>
        <p:spPr/>
        <p:txBody>
          <a:bodyPr/>
          <a:lstStyle/>
          <a:p>
            <a:pPr algn="ctr"/>
            <a:r>
              <a:rPr lang="nl-NL" dirty="0"/>
              <a:t>ELEFANT TOOTHPASTE MAKEN</a:t>
            </a:r>
          </a:p>
        </p:txBody>
      </p:sp>
      <p:sp>
        <p:nvSpPr>
          <p:cNvPr id="3" name="Tijdelijke aanduiding voor inhoud 2">
            <a:extLst>
              <a:ext uri="{FF2B5EF4-FFF2-40B4-BE49-F238E27FC236}">
                <a16:creationId xmlns:a16="http://schemas.microsoft.com/office/drawing/2014/main" id="{E08F5272-2EAA-4E82-BD62-3A65E2407A8D}"/>
              </a:ext>
            </a:extLst>
          </p:cNvPr>
          <p:cNvSpPr>
            <a:spLocks noGrp="1"/>
          </p:cNvSpPr>
          <p:nvPr>
            <p:ph idx="1"/>
          </p:nvPr>
        </p:nvSpPr>
        <p:spPr/>
        <p:txBody>
          <a:bodyPr>
            <a:normAutofit/>
          </a:bodyPr>
          <a:lstStyle/>
          <a:p>
            <a:pPr algn="l"/>
            <a:r>
              <a:rPr lang="en-US" b="1" i="0" dirty="0">
                <a:solidFill>
                  <a:srgbClr val="000000"/>
                </a:solidFill>
                <a:effectLst/>
                <a:latin typeface="Poppins" panose="020B0502040204020203" pitchFamily="2" charset="0"/>
              </a:rPr>
              <a:t>Elephant Toothpaste Science Fair Project | Make A Toothpaste For Elephants</a:t>
            </a:r>
            <a:endParaRPr lang="en-US" b="0" i="0" dirty="0">
              <a:solidFill>
                <a:srgbClr val="666666"/>
              </a:solidFill>
              <a:effectLst/>
              <a:latin typeface="Poppins" panose="020B0502040204020203" pitchFamily="2" charset="0"/>
            </a:endParaRPr>
          </a:p>
          <a:p>
            <a:pPr algn="l"/>
            <a:r>
              <a:rPr lang="en-US" b="0" i="0" dirty="0">
                <a:solidFill>
                  <a:srgbClr val="666666"/>
                </a:solidFill>
                <a:effectLst/>
                <a:latin typeface="Poppins" panose="020B0502040204020203" pitchFamily="2" charset="0"/>
              </a:rPr>
              <a:t>Elephants don’t need to brush their teeth. You might be thinking why we need an elephant toothpaste. Picture a huge foaming paste coming out of a bottle, just like you squeeze out toothpaste from a tube. Doesn’t that count as an elephant toothpaste? In this elephant toothpaste science fair project, we will learn how to amaze our friends and teachers with a few simple ingredients</a:t>
            </a:r>
          </a:p>
        </p:txBody>
      </p:sp>
    </p:spTree>
    <p:extLst>
      <p:ext uri="{BB962C8B-B14F-4D97-AF65-F5344CB8AC3E}">
        <p14:creationId xmlns:p14="http://schemas.microsoft.com/office/powerpoint/2010/main" val="1299053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23D146-81A6-4050-9116-C326CBD1894B}"/>
              </a:ext>
            </a:extLst>
          </p:cNvPr>
          <p:cNvSpPr>
            <a:spLocks noGrp="1"/>
          </p:cNvSpPr>
          <p:nvPr>
            <p:ph type="title"/>
          </p:nvPr>
        </p:nvSpPr>
        <p:spPr>
          <a:xfrm>
            <a:off x="838200" y="365126"/>
            <a:ext cx="10515600" cy="1084534"/>
          </a:xfrm>
        </p:spPr>
        <p:txBody>
          <a:bodyPr/>
          <a:lstStyle/>
          <a:p>
            <a:r>
              <a:rPr lang="nl-NL" dirty="0" err="1"/>
              <a:t>Needs</a:t>
            </a:r>
            <a:endParaRPr lang="nl-NL" dirty="0"/>
          </a:p>
        </p:txBody>
      </p:sp>
      <p:sp>
        <p:nvSpPr>
          <p:cNvPr id="3" name="Tijdelijke aanduiding voor inhoud 2">
            <a:extLst>
              <a:ext uri="{FF2B5EF4-FFF2-40B4-BE49-F238E27FC236}">
                <a16:creationId xmlns:a16="http://schemas.microsoft.com/office/drawing/2014/main" id="{5532FDF3-7250-4B46-AE47-77E3C18CBA22}"/>
              </a:ext>
            </a:extLst>
          </p:cNvPr>
          <p:cNvSpPr>
            <a:spLocks noGrp="1"/>
          </p:cNvSpPr>
          <p:nvPr>
            <p:ph idx="1"/>
          </p:nvPr>
        </p:nvSpPr>
        <p:spPr>
          <a:xfrm>
            <a:off x="838200" y="1449660"/>
            <a:ext cx="10515600" cy="4727303"/>
          </a:xfrm>
        </p:spPr>
        <p:txBody>
          <a:bodyPr>
            <a:normAutofit fontScale="92500" lnSpcReduction="20000"/>
          </a:bodyPr>
          <a:lstStyle/>
          <a:p>
            <a:r>
              <a:rPr lang="en-US" b="0" i="0" dirty="0">
                <a:solidFill>
                  <a:srgbClr val="666666"/>
                </a:solidFill>
                <a:effectLst/>
                <a:latin typeface="Poppins" panose="00000500000000000000" pitchFamily="2" charset="0"/>
              </a:rPr>
              <a:t>½ </a:t>
            </a:r>
            <a:r>
              <a:rPr lang="en-US" b="0" i="0" dirty="0" err="1">
                <a:solidFill>
                  <a:srgbClr val="666666"/>
                </a:solidFill>
                <a:effectLst/>
                <a:latin typeface="Poppins" panose="00000500000000000000" pitchFamily="2" charset="0"/>
              </a:rPr>
              <a:t>flesje</a:t>
            </a:r>
            <a:r>
              <a:rPr lang="en-US" b="0" i="0" dirty="0">
                <a:solidFill>
                  <a:srgbClr val="666666"/>
                </a:solidFill>
                <a:effectLst/>
                <a:latin typeface="Poppins" panose="00000500000000000000" pitchFamily="2" charset="0"/>
              </a:rPr>
              <a:t> Hydrogen peroxide (3% concentration)</a:t>
            </a:r>
          </a:p>
          <a:p>
            <a:r>
              <a:rPr lang="en-US" b="0" i="0" dirty="0">
                <a:solidFill>
                  <a:srgbClr val="666666"/>
                </a:solidFill>
                <a:effectLst/>
                <a:latin typeface="Poppins" panose="00000500000000000000" pitchFamily="2" charset="0"/>
              </a:rPr>
              <a:t>few </a:t>
            </a:r>
            <a:r>
              <a:rPr lang="en-US" b="0" i="0" dirty="0" err="1">
                <a:solidFill>
                  <a:srgbClr val="666666"/>
                </a:solidFill>
                <a:effectLst/>
                <a:latin typeface="Poppins" panose="00000500000000000000" pitchFamily="2" charset="0"/>
              </a:rPr>
              <a:t>dropsliquid</a:t>
            </a:r>
            <a:r>
              <a:rPr lang="en-US" b="0" i="0" dirty="0">
                <a:solidFill>
                  <a:srgbClr val="666666"/>
                </a:solidFill>
                <a:effectLst/>
                <a:latin typeface="Poppins" panose="00000500000000000000" pitchFamily="2" charset="0"/>
              </a:rPr>
              <a:t> detergent / Liquid soap</a:t>
            </a:r>
          </a:p>
          <a:p>
            <a:r>
              <a:rPr lang="en-US" b="0" i="0" dirty="0">
                <a:solidFill>
                  <a:srgbClr val="666666"/>
                </a:solidFill>
                <a:effectLst/>
                <a:latin typeface="Poppins" panose="00000500000000000000" pitchFamily="2" charset="0"/>
              </a:rPr>
              <a:t>Dry yeast</a:t>
            </a:r>
          </a:p>
          <a:p>
            <a:r>
              <a:rPr lang="en-US" b="0" i="0" dirty="0">
                <a:solidFill>
                  <a:srgbClr val="666666"/>
                </a:solidFill>
                <a:effectLst/>
                <a:latin typeface="Poppins" panose="00000500000000000000" pitchFamily="2" charset="0"/>
              </a:rPr>
              <a:t>Warm water </a:t>
            </a:r>
          </a:p>
          <a:p>
            <a:r>
              <a:rPr lang="en-US" b="0" i="0" dirty="0">
                <a:solidFill>
                  <a:srgbClr val="666666"/>
                </a:solidFill>
                <a:effectLst/>
                <a:latin typeface="Poppins" panose="00000500000000000000" pitchFamily="2" charset="0"/>
              </a:rPr>
              <a:t>Plastic bottle with a narrow mouth (1/2L)</a:t>
            </a:r>
          </a:p>
          <a:p>
            <a:r>
              <a:rPr lang="en-US" b="0" i="0" dirty="0">
                <a:solidFill>
                  <a:srgbClr val="666666"/>
                </a:solidFill>
                <a:effectLst/>
                <a:latin typeface="Poppins" panose="00000500000000000000" pitchFamily="2" charset="0"/>
              </a:rPr>
              <a:t>(Funnel)</a:t>
            </a:r>
          </a:p>
          <a:p>
            <a:r>
              <a:rPr lang="en-US" b="0" i="0" dirty="0">
                <a:solidFill>
                  <a:srgbClr val="666666"/>
                </a:solidFill>
                <a:effectLst/>
                <a:latin typeface="Poppins" panose="00000500000000000000" pitchFamily="2" charset="0"/>
              </a:rPr>
              <a:t>Small cup</a:t>
            </a:r>
          </a:p>
          <a:p>
            <a:r>
              <a:rPr lang="en-US" b="0" i="0" dirty="0">
                <a:solidFill>
                  <a:srgbClr val="666666"/>
                </a:solidFill>
                <a:effectLst/>
                <a:latin typeface="Poppins" panose="00000500000000000000" pitchFamily="2" charset="0"/>
              </a:rPr>
              <a:t>Large tray (big enough so that the paste won’t spill over)</a:t>
            </a:r>
          </a:p>
          <a:p>
            <a:r>
              <a:rPr lang="en-US" b="0" i="0" dirty="0">
                <a:solidFill>
                  <a:srgbClr val="666666"/>
                </a:solidFill>
                <a:effectLst/>
                <a:latin typeface="Poppins" panose="00000500000000000000" pitchFamily="2" charset="0"/>
              </a:rPr>
              <a:t>Food coloring (optional)</a:t>
            </a:r>
          </a:p>
          <a:p>
            <a:r>
              <a:rPr lang="en-US" b="0" i="0" dirty="0">
                <a:solidFill>
                  <a:srgbClr val="666666"/>
                </a:solidFill>
                <a:effectLst/>
                <a:latin typeface="Poppins" panose="00000500000000000000" pitchFamily="2" charset="0"/>
              </a:rPr>
              <a:t>Safety goggles (this is a must as hydrogen peroxide can be irritating for your eyes)</a:t>
            </a:r>
            <a:endParaRPr lang="nl-NL" dirty="0"/>
          </a:p>
        </p:txBody>
      </p:sp>
    </p:spTree>
    <p:extLst>
      <p:ext uri="{BB962C8B-B14F-4D97-AF65-F5344CB8AC3E}">
        <p14:creationId xmlns:p14="http://schemas.microsoft.com/office/powerpoint/2010/main" val="2578817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8F6411-F467-4DE6-8C1C-694D687160EE}"/>
              </a:ext>
            </a:extLst>
          </p:cNvPr>
          <p:cNvSpPr>
            <a:spLocks noGrp="1"/>
          </p:cNvSpPr>
          <p:nvPr>
            <p:ph type="title"/>
          </p:nvPr>
        </p:nvSpPr>
        <p:spPr>
          <a:xfrm>
            <a:off x="838200" y="365126"/>
            <a:ext cx="10515600" cy="538124"/>
          </a:xfrm>
        </p:spPr>
        <p:txBody>
          <a:bodyPr>
            <a:normAutofit fontScale="90000"/>
          </a:bodyPr>
          <a:lstStyle/>
          <a:p>
            <a:r>
              <a:rPr lang="nl-NL" dirty="0"/>
              <a:t>PROCEDURE</a:t>
            </a:r>
          </a:p>
        </p:txBody>
      </p:sp>
      <p:sp>
        <p:nvSpPr>
          <p:cNvPr id="3" name="Tijdelijke aanduiding voor inhoud 2">
            <a:extLst>
              <a:ext uri="{FF2B5EF4-FFF2-40B4-BE49-F238E27FC236}">
                <a16:creationId xmlns:a16="http://schemas.microsoft.com/office/drawing/2014/main" id="{83D2E890-FD00-4415-B8AF-BA0E52990088}"/>
              </a:ext>
            </a:extLst>
          </p:cNvPr>
          <p:cNvSpPr>
            <a:spLocks noGrp="1"/>
          </p:cNvSpPr>
          <p:nvPr>
            <p:ph idx="1"/>
          </p:nvPr>
        </p:nvSpPr>
        <p:spPr>
          <a:xfrm>
            <a:off x="702527" y="1137424"/>
            <a:ext cx="10861287" cy="5229921"/>
          </a:xfrm>
        </p:spPr>
        <p:txBody>
          <a:bodyPr>
            <a:normAutofit fontScale="25000" lnSpcReduction="20000"/>
          </a:bodyPr>
          <a:lstStyle/>
          <a:p>
            <a:pPr marL="0" algn="l">
              <a:lnSpc>
                <a:spcPct val="120000"/>
              </a:lnSpc>
              <a:spcBef>
                <a:spcPts val="0"/>
              </a:spcBef>
              <a:buFont typeface="+mj-lt"/>
              <a:buAutoNum type="arabicPeriod"/>
            </a:pPr>
            <a:r>
              <a:rPr lang="en-US" sz="7200" b="0" i="0" dirty="0">
                <a:solidFill>
                  <a:srgbClr val="666666"/>
                </a:solidFill>
                <a:effectLst/>
                <a:latin typeface="Poppins" panose="00000500000000000000" pitchFamily="2" charset="0"/>
              </a:rPr>
              <a:t>Stand the plastic bottle in the tray. Place the funnel over the mouth of the bottle.</a:t>
            </a:r>
            <a:endParaRPr lang="en-US" sz="320000" b="0" i="0" dirty="0">
              <a:solidFill>
                <a:srgbClr val="666666"/>
              </a:solidFill>
              <a:effectLst/>
              <a:latin typeface="Poppins" panose="00000500000000000000" pitchFamily="2" charset="0"/>
            </a:endParaRPr>
          </a:p>
          <a:p>
            <a:pPr marL="0" algn="l">
              <a:lnSpc>
                <a:spcPct val="120000"/>
              </a:lnSpc>
              <a:spcBef>
                <a:spcPts val="0"/>
              </a:spcBef>
              <a:buFont typeface="+mj-lt"/>
              <a:buAutoNum type="arabicPeriod"/>
            </a:pPr>
            <a:endParaRPr lang="en-US" sz="7200" b="0" i="0" dirty="0">
              <a:solidFill>
                <a:srgbClr val="666666"/>
              </a:solidFill>
              <a:effectLst/>
              <a:latin typeface="Poppins" panose="00000500000000000000" pitchFamily="2" charset="0"/>
            </a:endParaRPr>
          </a:p>
          <a:p>
            <a:pPr marL="0" algn="l">
              <a:lnSpc>
                <a:spcPct val="120000"/>
              </a:lnSpc>
              <a:spcBef>
                <a:spcPts val="0"/>
              </a:spcBef>
              <a:buFont typeface="+mj-lt"/>
              <a:buAutoNum type="arabicPeriod"/>
            </a:pPr>
            <a:r>
              <a:rPr lang="en-US" sz="7200" b="0" i="0" dirty="0">
                <a:solidFill>
                  <a:srgbClr val="666666"/>
                </a:solidFill>
                <a:effectLst/>
                <a:latin typeface="Poppins" panose="00000500000000000000" pitchFamily="2" charset="0"/>
              </a:rPr>
              <a:t>Pour half a cup of hydrogen peroxide into the bottle through the funnel.</a:t>
            </a:r>
          </a:p>
          <a:p>
            <a:pPr marL="0" algn="l">
              <a:lnSpc>
                <a:spcPct val="120000"/>
              </a:lnSpc>
              <a:spcBef>
                <a:spcPts val="0"/>
              </a:spcBef>
              <a:buFont typeface="+mj-lt"/>
              <a:buAutoNum type="arabicPeriod"/>
            </a:pPr>
            <a:endParaRPr lang="en-US" sz="7200" b="0" i="0" dirty="0">
              <a:solidFill>
                <a:srgbClr val="666666"/>
              </a:solidFill>
              <a:effectLst/>
              <a:latin typeface="Poppins" panose="00000500000000000000" pitchFamily="2" charset="0"/>
            </a:endParaRPr>
          </a:p>
          <a:p>
            <a:pPr marL="0" algn="l">
              <a:lnSpc>
                <a:spcPct val="120000"/>
              </a:lnSpc>
              <a:spcBef>
                <a:spcPts val="0"/>
              </a:spcBef>
              <a:buFont typeface="+mj-lt"/>
              <a:buAutoNum type="arabicPeriod"/>
            </a:pPr>
            <a:r>
              <a:rPr lang="en-US" sz="7200" b="0" i="0" dirty="0">
                <a:solidFill>
                  <a:srgbClr val="666666"/>
                </a:solidFill>
                <a:effectLst/>
                <a:latin typeface="Poppins" panose="00000500000000000000" pitchFamily="2" charset="0"/>
              </a:rPr>
              <a:t>Add a few drops of the liquid soap as well into the bottle.</a:t>
            </a:r>
          </a:p>
          <a:p>
            <a:pPr marL="0" algn="l">
              <a:lnSpc>
                <a:spcPct val="120000"/>
              </a:lnSpc>
              <a:spcBef>
                <a:spcPts val="0"/>
              </a:spcBef>
              <a:buFont typeface="+mj-lt"/>
              <a:buAutoNum type="arabicPeriod"/>
            </a:pPr>
            <a:endParaRPr lang="en-US" sz="7200" b="0" i="0" dirty="0">
              <a:solidFill>
                <a:srgbClr val="666666"/>
              </a:solidFill>
              <a:effectLst/>
              <a:latin typeface="Poppins" panose="00000500000000000000" pitchFamily="2" charset="0"/>
            </a:endParaRPr>
          </a:p>
          <a:p>
            <a:pPr marL="0" algn="l">
              <a:lnSpc>
                <a:spcPct val="120000"/>
              </a:lnSpc>
              <a:spcBef>
                <a:spcPts val="0"/>
              </a:spcBef>
              <a:buFont typeface="+mj-lt"/>
              <a:buAutoNum type="arabicPeriod"/>
            </a:pPr>
            <a:r>
              <a:rPr lang="en-US" sz="7200" b="0" i="0" dirty="0">
                <a:solidFill>
                  <a:srgbClr val="666666"/>
                </a:solidFill>
                <a:effectLst/>
                <a:latin typeface="Poppins" panose="00000500000000000000" pitchFamily="2" charset="0"/>
              </a:rPr>
              <a:t>If we want our toothpaste to be colorful, we can add a few drops of food coloring too. This is optional. If we don’t add, we will get a plain white Colgate-like toothpaste.</a:t>
            </a:r>
          </a:p>
          <a:p>
            <a:pPr marL="0" algn="l">
              <a:lnSpc>
                <a:spcPct val="120000"/>
              </a:lnSpc>
              <a:spcBef>
                <a:spcPts val="0"/>
              </a:spcBef>
              <a:buFont typeface="+mj-lt"/>
              <a:buAutoNum type="arabicPeriod"/>
            </a:pPr>
            <a:endParaRPr lang="en-US" sz="7200" b="0" i="0" dirty="0">
              <a:solidFill>
                <a:srgbClr val="666666"/>
              </a:solidFill>
              <a:effectLst/>
              <a:latin typeface="Poppins" panose="00000500000000000000" pitchFamily="2" charset="0"/>
            </a:endParaRPr>
          </a:p>
          <a:p>
            <a:pPr marL="0" algn="l">
              <a:lnSpc>
                <a:spcPct val="120000"/>
              </a:lnSpc>
              <a:spcBef>
                <a:spcPts val="0"/>
              </a:spcBef>
              <a:buFont typeface="+mj-lt"/>
              <a:buAutoNum type="arabicPeriod"/>
            </a:pPr>
            <a:r>
              <a:rPr lang="en-US" sz="7200" b="0" i="0" dirty="0">
                <a:solidFill>
                  <a:srgbClr val="666666"/>
                </a:solidFill>
                <a:effectLst/>
                <a:latin typeface="Poppins" panose="00000500000000000000" pitchFamily="2" charset="0"/>
              </a:rPr>
              <a:t>Mix dry yeast and warm water in the small cup. Stir well.</a:t>
            </a:r>
          </a:p>
          <a:p>
            <a:pPr marL="0" algn="l">
              <a:lnSpc>
                <a:spcPct val="120000"/>
              </a:lnSpc>
              <a:spcBef>
                <a:spcPts val="0"/>
              </a:spcBef>
              <a:buFont typeface="+mj-lt"/>
              <a:buAutoNum type="arabicPeriod"/>
            </a:pPr>
            <a:endParaRPr lang="en-US" sz="7200" b="0" i="0" dirty="0">
              <a:solidFill>
                <a:srgbClr val="666666"/>
              </a:solidFill>
              <a:effectLst/>
              <a:latin typeface="Poppins" panose="00000500000000000000" pitchFamily="2" charset="0"/>
            </a:endParaRPr>
          </a:p>
          <a:p>
            <a:pPr marL="0" algn="l">
              <a:lnSpc>
                <a:spcPct val="120000"/>
              </a:lnSpc>
              <a:spcBef>
                <a:spcPts val="0"/>
              </a:spcBef>
              <a:buFont typeface="+mj-lt"/>
              <a:buAutoNum type="arabicPeriod"/>
            </a:pPr>
            <a:r>
              <a:rPr lang="en-US" sz="7200" b="0" i="0" dirty="0">
                <a:solidFill>
                  <a:srgbClr val="666666"/>
                </a:solidFill>
                <a:effectLst/>
                <a:latin typeface="Poppins" panose="00000500000000000000" pitchFamily="2" charset="0"/>
              </a:rPr>
              <a:t>Pour this mixture into the bottle through the funnel, and stand aside.</a:t>
            </a:r>
          </a:p>
          <a:p>
            <a:pPr marL="0" algn="l">
              <a:lnSpc>
                <a:spcPct val="120000"/>
              </a:lnSpc>
              <a:spcBef>
                <a:spcPts val="0"/>
              </a:spcBef>
              <a:buFont typeface="+mj-lt"/>
              <a:buAutoNum type="arabicPeriod"/>
            </a:pPr>
            <a:endParaRPr lang="en-US" sz="7200" b="0" i="0" dirty="0">
              <a:solidFill>
                <a:srgbClr val="666666"/>
              </a:solidFill>
              <a:effectLst/>
              <a:latin typeface="Poppins" panose="00000500000000000000" pitchFamily="2" charset="0"/>
            </a:endParaRPr>
          </a:p>
          <a:p>
            <a:pPr marL="0" algn="l">
              <a:lnSpc>
                <a:spcPct val="120000"/>
              </a:lnSpc>
              <a:spcBef>
                <a:spcPts val="0"/>
              </a:spcBef>
              <a:buFont typeface="+mj-lt"/>
              <a:buAutoNum type="arabicPeriod"/>
            </a:pPr>
            <a:r>
              <a:rPr lang="en-US" sz="7200" b="0" i="0" dirty="0">
                <a:solidFill>
                  <a:srgbClr val="666666"/>
                </a:solidFill>
                <a:effectLst/>
                <a:latin typeface="Poppins" panose="00000500000000000000" pitchFamily="2" charset="0"/>
              </a:rPr>
              <a:t>Watch the paste frothing and pouring out of the bottle. Just like someone has squeezed a giant toothpaste tube, right?</a:t>
            </a:r>
          </a:p>
          <a:p>
            <a:pPr marL="0" algn="l">
              <a:lnSpc>
                <a:spcPct val="120000"/>
              </a:lnSpc>
              <a:spcBef>
                <a:spcPts val="0"/>
              </a:spcBef>
              <a:buFont typeface="+mj-lt"/>
              <a:buAutoNum type="arabicPeriod"/>
            </a:pPr>
            <a:endParaRPr lang="en-US" sz="7200" b="0" i="0" dirty="0">
              <a:solidFill>
                <a:srgbClr val="666666"/>
              </a:solidFill>
              <a:effectLst/>
              <a:latin typeface="Poppins" panose="00000500000000000000" pitchFamily="2" charset="0"/>
            </a:endParaRPr>
          </a:p>
          <a:p>
            <a:pPr marL="0" algn="l">
              <a:lnSpc>
                <a:spcPct val="120000"/>
              </a:lnSpc>
              <a:spcBef>
                <a:spcPts val="0"/>
              </a:spcBef>
            </a:pPr>
            <a:r>
              <a:rPr lang="en-US" sz="7200" b="1" i="1" dirty="0">
                <a:solidFill>
                  <a:srgbClr val="666666"/>
                </a:solidFill>
                <a:effectLst/>
                <a:latin typeface="Poppins" panose="00000500000000000000" pitchFamily="2" charset="0"/>
              </a:rPr>
              <a:t>Safety tip:</a:t>
            </a:r>
            <a:r>
              <a:rPr lang="en-US" sz="7200" b="0" i="0" dirty="0">
                <a:solidFill>
                  <a:srgbClr val="666666"/>
                </a:solidFill>
                <a:effectLst/>
                <a:latin typeface="Poppins" panose="00000500000000000000" pitchFamily="2" charset="0"/>
              </a:rPr>
              <a:t> Make sure to wear your safety glasses and lab aprons. Do not touch the paste. Though we call it toothpaste, it is not safe to touch the paste. Chemicals used can damage your clothing or skin</a:t>
            </a:r>
          </a:p>
          <a:p>
            <a:pPr>
              <a:lnSpc>
                <a:spcPct val="120000"/>
              </a:lnSpc>
            </a:pPr>
            <a:endParaRPr lang="nl-NL" dirty="0"/>
          </a:p>
        </p:txBody>
      </p:sp>
    </p:spTree>
    <p:extLst>
      <p:ext uri="{BB962C8B-B14F-4D97-AF65-F5344CB8AC3E}">
        <p14:creationId xmlns:p14="http://schemas.microsoft.com/office/powerpoint/2010/main" val="89789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Tijdelijke aanduiding voor inhoud 5">
            <a:extLst>
              <a:ext uri="{FF2B5EF4-FFF2-40B4-BE49-F238E27FC236}">
                <a16:creationId xmlns:a16="http://schemas.microsoft.com/office/drawing/2014/main" id="{74C8A6A6-1752-415A-A077-3C83C93638F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272" y="301083"/>
            <a:ext cx="11941455" cy="6713034"/>
          </a:xfrm>
        </p:spPr>
      </p:pic>
    </p:spTree>
    <p:extLst>
      <p:ext uri="{BB962C8B-B14F-4D97-AF65-F5344CB8AC3E}">
        <p14:creationId xmlns:p14="http://schemas.microsoft.com/office/powerpoint/2010/main" val="415171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1B45FC-A095-4DE3-81AD-5A5FEC90A6FD}"/>
              </a:ext>
            </a:extLst>
          </p:cNvPr>
          <p:cNvSpPr>
            <a:spLocks noGrp="1"/>
          </p:cNvSpPr>
          <p:nvPr>
            <p:ph type="title"/>
          </p:nvPr>
        </p:nvSpPr>
        <p:spPr>
          <a:xfrm>
            <a:off x="838200" y="277037"/>
            <a:ext cx="10515600" cy="1325563"/>
          </a:xfrm>
        </p:spPr>
        <p:txBody>
          <a:bodyPr>
            <a:noAutofit/>
          </a:bodyPr>
          <a:lstStyle/>
          <a:p>
            <a:pPr algn="just"/>
            <a:r>
              <a:rPr lang="nl-NL" sz="2800" dirty="0" err="1"/>
              <a:t>LabJournaal</a:t>
            </a:r>
            <a:r>
              <a:rPr lang="nl-NL" sz="2800" dirty="0"/>
              <a:t> van</a:t>
            </a:r>
            <a:br>
              <a:rPr lang="nl-NL" sz="2800" dirty="0"/>
            </a:br>
            <a:r>
              <a:rPr lang="nl-NL" sz="2800" dirty="0"/>
              <a:t>Datum:…………… Naam:………….………</a:t>
            </a:r>
            <a:br>
              <a:rPr lang="nl-NL" sz="2800" dirty="0"/>
            </a:br>
            <a:endParaRPr lang="nl-NL" sz="2800" dirty="0"/>
          </a:p>
        </p:txBody>
      </p:sp>
      <p:sp>
        <p:nvSpPr>
          <p:cNvPr id="3" name="Tijdelijke aanduiding voor inhoud 2">
            <a:extLst>
              <a:ext uri="{FF2B5EF4-FFF2-40B4-BE49-F238E27FC236}">
                <a16:creationId xmlns:a16="http://schemas.microsoft.com/office/drawing/2014/main" id="{627CC9D8-B0B9-4855-876A-5A2B1C8CED6E}"/>
              </a:ext>
            </a:extLst>
          </p:cNvPr>
          <p:cNvSpPr>
            <a:spLocks noGrp="1"/>
          </p:cNvSpPr>
          <p:nvPr>
            <p:ph idx="1"/>
          </p:nvPr>
        </p:nvSpPr>
        <p:spPr>
          <a:xfrm>
            <a:off x="838200" y="1401879"/>
            <a:ext cx="10515600" cy="5300004"/>
          </a:xfrm>
        </p:spPr>
        <p:txBody>
          <a:bodyPr numCol="1">
            <a:normAutofit lnSpcReduction="10000"/>
          </a:bodyPr>
          <a:lstStyle/>
          <a:p>
            <a:pPr marL="0" indent="0">
              <a:buNone/>
            </a:pPr>
            <a:r>
              <a:rPr lang="nl-NL" dirty="0"/>
              <a:t>Wat ik heb onderzocht: </a:t>
            </a:r>
            <a:r>
              <a:rPr lang="nl-NL" i="1" dirty="0">
                <a:solidFill>
                  <a:schemeClr val="tx2"/>
                </a:solidFill>
              </a:rPr>
              <a:t>Hoe maak je </a:t>
            </a:r>
            <a:r>
              <a:rPr lang="nl-NL" i="1" dirty="0" err="1">
                <a:solidFill>
                  <a:schemeClr val="tx2"/>
                </a:solidFill>
              </a:rPr>
              <a:t>elephant</a:t>
            </a:r>
            <a:r>
              <a:rPr lang="nl-NL" i="1" dirty="0">
                <a:solidFill>
                  <a:schemeClr val="tx2"/>
                </a:solidFill>
              </a:rPr>
              <a:t> </a:t>
            </a:r>
            <a:r>
              <a:rPr lang="nl-NL" i="1" dirty="0" err="1">
                <a:solidFill>
                  <a:schemeClr val="tx2"/>
                </a:solidFill>
              </a:rPr>
              <a:t>toothpaste</a:t>
            </a:r>
            <a:endParaRPr lang="nl-NL" i="1" dirty="0">
              <a:solidFill>
                <a:schemeClr val="tx2"/>
              </a:solidFill>
            </a:endParaRPr>
          </a:p>
          <a:p>
            <a:pPr marL="0" indent="0">
              <a:buNone/>
            </a:pPr>
            <a:endParaRPr lang="nl-NL" sz="1600" dirty="0"/>
          </a:p>
          <a:p>
            <a:pPr marL="0" indent="0">
              <a:buNone/>
            </a:pPr>
            <a:r>
              <a:rPr lang="nl-NL" dirty="0"/>
              <a:t>Wat had ik nodig:</a:t>
            </a:r>
          </a:p>
          <a:p>
            <a:r>
              <a:rPr lang="nl-NL" i="1" dirty="0">
                <a:solidFill>
                  <a:schemeClr val="tx2"/>
                </a:solidFill>
              </a:rPr>
              <a:t>Bekertje waterstofperoxide</a:t>
            </a:r>
          </a:p>
          <a:p>
            <a:r>
              <a:rPr lang="nl-NL" i="1" dirty="0">
                <a:solidFill>
                  <a:schemeClr val="tx2"/>
                </a:solidFill>
              </a:rPr>
              <a:t>Drupje afwasmiddel</a:t>
            </a:r>
          </a:p>
          <a:p>
            <a:r>
              <a:rPr lang="nl-NL" i="1" dirty="0" err="1">
                <a:solidFill>
                  <a:schemeClr val="tx2"/>
                </a:solidFill>
              </a:rPr>
              <a:t>KaliumJodide</a:t>
            </a:r>
            <a:r>
              <a:rPr lang="nl-NL" i="1" dirty="0">
                <a:solidFill>
                  <a:schemeClr val="tx2"/>
                </a:solidFill>
              </a:rPr>
              <a:t> of gist</a:t>
            </a:r>
          </a:p>
          <a:p>
            <a:r>
              <a:rPr lang="nl-NL" i="1" dirty="0">
                <a:solidFill>
                  <a:schemeClr val="tx2"/>
                </a:solidFill>
              </a:rPr>
              <a:t>Half bekertje warm water</a:t>
            </a:r>
            <a:endParaRPr lang="nl-NL" dirty="0">
              <a:solidFill>
                <a:schemeClr val="tx2"/>
              </a:solidFill>
            </a:endParaRPr>
          </a:p>
          <a:p>
            <a:pPr marL="0" indent="0">
              <a:buNone/>
            </a:pPr>
            <a:endParaRPr lang="nl-NL" sz="1400" dirty="0"/>
          </a:p>
          <a:p>
            <a:pPr marL="0" indent="0">
              <a:buNone/>
            </a:pPr>
            <a:r>
              <a:rPr lang="nl-NL" dirty="0"/>
              <a:t>Werkwijze (wat heb ik gedaan):</a:t>
            </a:r>
          </a:p>
          <a:p>
            <a:r>
              <a:rPr lang="nl-NL" i="1" dirty="0">
                <a:solidFill>
                  <a:schemeClr val="tx2"/>
                </a:solidFill>
              </a:rPr>
              <a:t>In 1,5 l fles waterstofperoxide en druppel wasmiddel gedaan</a:t>
            </a:r>
          </a:p>
          <a:p>
            <a:r>
              <a:rPr lang="nl-NL" i="1" dirty="0">
                <a:solidFill>
                  <a:schemeClr val="tx2"/>
                </a:solidFill>
              </a:rPr>
              <a:t>Kaliumjodide / gist  opgelost in bekertje warm water</a:t>
            </a:r>
          </a:p>
          <a:p>
            <a:r>
              <a:rPr lang="nl-NL" i="1" dirty="0">
                <a:solidFill>
                  <a:schemeClr val="tx2"/>
                </a:solidFill>
              </a:rPr>
              <a:t>En dit bij waterstofperoxide gegoten</a:t>
            </a:r>
          </a:p>
          <a:p>
            <a:pPr marL="0" indent="0">
              <a:buNone/>
            </a:pPr>
            <a:endParaRPr lang="nl-NL" i="1" dirty="0"/>
          </a:p>
          <a:p>
            <a:pPr marL="0" indent="0">
              <a:buNone/>
            </a:pPr>
            <a:endParaRPr lang="nl-NL" i="1" dirty="0"/>
          </a:p>
          <a:p>
            <a:pPr marL="0" indent="0">
              <a:buNone/>
            </a:pPr>
            <a:endParaRPr lang="nl-NL" dirty="0"/>
          </a:p>
          <a:p>
            <a:pPr marL="0" indent="0">
              <a:buNone/>
            </a:pPr>
            <a:endParaRPr lang="nl-NL" dirty="0"/>
          </a:p>
        </p:txBody>
      </p:sp>
    </p:spTree>
    <p:extLst>
      <p:ext uri="{BB962C8B-B14F-4D97-AF65-F5344CB8AC3E}">
        <p14:creationId xmlns:p14="http://schemas.microsoft.com/office/powerpoint/2010/main" val="2756595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1B45FC-A095-4DE3-81AD-5A5FEC90A6FD}"/>
              </a:ext>
            </a:extLst>
          </p:cNvPr>
          <p:cNvSpPr>
            <a:spLocks noGrp="1"/>
          </p:cNvSpPr>
          <p:nvPr>
            <p:ph type="title"/>
          </p:nvPr>
        </p:nvSpPr>
        <p:spPr>
          <a:xfrm>
            <a:off x="838200" y="277037"/>
            <a:ext cx="10515600" cy="1325563"/>
          </a:xfrm>
        </p:spPr>
        <p:txBody>
          <a:bodyPr>
            <a:noAutofit/>
          </a:bodyPr>
          <a:lstStyle/>
          <a:p>
            <a:pPr algn="just"/>
            <a:r>
              <a:rPr lang="nl-NL" sz="2800" dirty="0" err="1"/>
              <a:t>LabJournaal</a:t>
            </a:r>
            <a:r>
              <a:rPr lang="nl-NL" sz="2800" dirty="0"/>
              <a:t> van</a:t>
            </a:r>
            <a:br>
              <a:rPr lang="nl-NL" sz="2800" dirty="0"/>
            </a:br>
            <a:r>
              <a:rPr lang="nl-NL" sz="2800" dirty="0"/>
              <a:t>Datum:…………… Naam:………….………</a:t>
            </a:r>
            <a:br>
              <a:rPr lang="nl-NL" sz="2800" dirty="0"/>
            </a:br>
            <a:endParaRPr lang="nl-NL" sz="2800" dirty="0"/>
          </a:p>
        </p:txBody>
      </p:sp>
      <p:sp>
        <p:nvSpPr>
          <p:cNvPr id="3" name="Tijdelijke aanduiding voor inhoud 2">
            <a:extLst>
              <a:ext uri="{FF2B5EF4-FFF2-40B4-BE49-F238E27FC236}">
                <a16:creationId xmlns:a16="http://schemas.microsoft.com/office/drawing/2014/main" id="{627CC9D8-B0B9-4855-876A-5A2B1C8CED6E}"/>
              </a:ext>
            </a:extLst>
          </p:cNvPr>
          <p:cNvSpPr>
            <a:spLocks noGrp="1"/>
          </p:cNvSpPr>
          <p:nvPr>
            <p:ph idx="1"/>
          </p:nvPr>
        </p:nvSpPr>
        <p:spPr>
          <a:xfrm>
            <a:off x="838200" y="1401879"/>
            <a:ext cx="10515600" cy="5300004"/>
          </a:xfrm>
        </p:spPr>
        <p:txBody>
          <a:bodyPr numCol="1">
            <a:normAutofit lnSpcReduction="10000"/>
          </a:bodyPr>
          <a:lstStyle/>
          <a:p>
            <a:pPr marL="0" indent="0">
              <a:buNone/>
            </a:pPr>
            <a:r>
              <a:rPr lang="nl-NL" dirty="0"/>
              <a:t>Resultaten: beschrijf wat er gebeurde</a:t>
            </a:r>
          </a:p>
          <a:p>
            <a:r>
              <a:rPr lang="nl-NL" i="1" dirty="0">
                <a:solidFill>
                  <a:schemeClr val="tx2"/>
                </a:solidFill>
              </a:rPr>
              <a:t>Er ontstond een schuim dat uit de fles ontsnapt. Het bleef eruit spuiten.</a:t>
            </a:r>
          </a:p>
          <a:p>
            <a:r>
              <a:rPr lang="nl-NL" i="1" dirty="0">
                <a:solidFill>
                  <a:schemeClr val="tx2"/>
                </a:solidFill>
              </a:rPr>
              <a:t>Bij kaliumjodide duurde het langer voor er schuim ontstond en bleef er ook meer schuim uit de fles komen. Het schuim was iets compacter bij KI</a:t>
            </a:r>
          </a:p>
          <a:p>
            <a:r>
              <a:rPr lang="nl-NL" i="1" dirty="0">
                <a:solidFill>
                  <a:schemeClr val="tx2"/>
                </a:solidFill>
              </a:rPr>
              <a:t>De fles werd warm in beide gevallen.</a:t>
            </a:r>
          </a:p>
          <a:p>
            <a:pPr marL="0" indent="0">
              <a:buNone/>
            </a:pPr>
            <a:endParaRPr lang="nl-NL" dirty="0"/>
          </a:p>
          <a:p>
            <a:pPr marL="0" indent="0">
              <a:buNone/>
            </a:pPr>
            <a:r>
              <a:rPr lang="nl-NL" dirty="0"/>
              <a:t>Analyse: Kun je verklaren wat er gebeurde?</a:t>
            </a:r>
          </a:p>
          <a:p>
            <a:pPr marL="0" indent="0">
              <a:buNone/>
            </a:pPr>
            <a:r>
              <a:rPr lang="nl-NL" i="1" dirty="0">
                <a:solidFill>
                  <a:schemeClr val="tx2"/>
                </a:solidFill>
                <a:effectLst/>
                <a:latin typeface="Calibri" panose="020F0502020204030204" pitchFamily="34" charset="0"/>
                <a:cs typeface="Calibri" panose="020F0502020204030204" pitchFamily="34" charset="0"/>
              </a:rPr>
              <a:t>Het onstabiele waterstofperoxide wordt in snel tempo omgezet in water en zuurstof. De zeep ​‘vangt’ het zuurstofgas in miljoenen zeepbelletjes. Het schuim ontsnapt uit de fles zoals tandpasta uit een tube</a:t>
            </a:r>
            <a:endParaRPr lang="nl-NL" i="1"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06266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9BEF8D-C740-4913-9969-3F0966F38AF8}"/>
              </a:ext>
            </a:extLst>
          </p:cNvPr>
          <p:cNvSpPr>
            <a:spLocks noGrp="1"/>
          </p:cNvSpPr>
          <p:nvPr>
            <p:ph type="title"/>
          </p:nvPr>
        </p:nvSpPr>
        <p:spPr/>
        <p:txBody>
          <a:bodyPr/>
          <a:lstStyle/>
          <a:p>
            <a:r>
              <a:rPr lang="nl-NL" dirty="0"/>
              <a:t>Bij analyse </a:t>
            </a:r>
          </a:p>
        </p:txBody>
      </p:sp>
      <p:sp>
        <p:nvSpPr>
          <p:cNvPr id="3" name="Tijdelijke aanduiding voor inhoud 2">
            <a:extLst>
              <a:ext uri="{FF2B5EF4-FFF2-40B4-BE49-F238E27FC236}">
                <a16:creationId xmlns:a16="http://schemas.microsoft.com/office/drawing/2014/main" id="{51102A73-8F9B-4C2F-8285-D6A46A2BE17F}"/>
              </a:ext>
            </a:extLst>
          </p:cNvPr>
          <p:cNvSpPr>
            <a:spLocks noGrp="1"/>
          </p:cNvSpPr>
          <p:nvPr>
            <p:ph idx="1"/>
          </p:nvPr>
        </p:nvSpPr>
        <p:spPr>
          <a:xfrm>
            <a:off x="838200" y="1546844"/>
            <a:ext cx="10515600" cy="4708989"/>
          </a:xfrm>
        </p:spPr>
        <p:txBody>
          <a:bodyPr>
            <a:normAutofit fontScale="25000" lnSpcReduction="20000"/>
          </a:bodyPr>
          <a:lstStyle/>
          <a:p>
            <a:pPr marL="0" indent="0" algn="l">
              <a:buNone/>
            </a:pPr>
            <a:r>
              <a:rPr lang="nl-NL" sz="11200" b="1" i="0" dirty="0">
                <a:solidFill>
                  <a:srgbClr val="5DAD47"/>
                </a:solidFill>
                <a:effectLst/>
                <a:latin typeface="Calibri" panose="020F0502020204030204" pitchFamily="34" charset="0"/>
                <a:cs typeface="Calibri" panose="020F0502020204030204" pitchFamily="34" charset="0"/>
              </a:rPr>
              <a:t>Hoe zit dat?</a:t>
            </a:r>
            <a:br>
              <a:rPr lang="nl-NL" sz="11200" b="1" i="0" dirty="0">
                <a:solidFill>
                  <a:srgbClr val="000000"/>
                </a:solidFill>
                <a:effectLst/>
                <a:latin typeface="Calibri" panose="020F0502020204030204" pitchFamily="34" charset="0"/>
                <a:cs typeface="Calibri" panose="020F0502020204030204" pitchFamily="34" charset="0"/>
              </a:rPr>
            </a:br>
            <a:br>
              <a:rPr lang="nl-NL" sz="11200" b="1" i="0" dirty="0">
                <a:solidFill>
                  <a:srgbClr val="000000"/>
                </a:solidFill>
                <a:effectLst/>
                <a:latin typeface="Calibri" panose="020F0502020204030204" pitchFamily="34" charset="0"/>
                <a:cs typeface="Calibri" panose="020F0502020204030204" pitchFamily="34" charset="0"/>
              </a:rPr>
            </a:br>
            <a:r>
              <a:rPr lang="nl-NL" sz="11200" b="1" i="0" dirty="0">
                <a:solidFill>
                  <a:srgbClr val="000000"/>
                </a:solidFill>
                <a:effectLst/>
                <a:latin typeface="Calibri" panose="020F0502020204030204" pitchFamily="34" charset="0"/>
                <a:cs typeface="Calibri" panose="020F0502020204030204" pitchFamily="34" charset="0"/>
              </a:rPr>
              <a:t>De reactievergelijking (KI is een zout dat in oplossing voorkomt als de ionen K+ en I-):</a:t>
            </a:r>
            <a:br>
              <a:rPr lang="nl-NL" sz="11200" b="1" i="0" dirty="0">
                <a:solidFill>
                  <a:srgbClr val="000000"/>
                </a:solidFill>
                <a:effectLst/>
                <a:latin typeface="Calibri" panose="020F0502020204030204" pitchFamily="34" charset="0"/>
                <a:cs typeface="Calibri" panose="020F0502020204030204" pitchFamily="34" charset="0"/>
              </a:rPr>
            </a:br>
            <a:br>
              <a:rPr lang="nl-NL" sz="11200" b="1" i="0" dirty="0">
                <a:solidFill>
                  <a:srgbClr val="000000"/>
                </a:solidFill>
                <a:effectLst/>
                <a:latin typeface="Calibri" panose="020F0502020204030204" pitchFamily="34" charset="0"/>
                <a:cs typeface="Calibri" panose="020F0502020204030204" pitchFamily="34" charset="0"/>
              </a:rPr>
            </a:br>
            <a:r>
              <a:rPr lang="nl-NL" sz="11200" b="1" i="0" dirty="0">
                <a:solidFill>
                  <a:srgbClr val="000000"/>
                </a:solidFill>
                <a:effectLst/>
                <a:latin typeface="Calibri" panose="020F0502020204030204" pitchFamily="34" charset="0"/>
                <a:cs typeface="Calibri" panose="020F0502020204030204" pitchFamily="34" charset="0"/>
              </a:rPr>
              <a:t>	2 H202 </a:t>
            </a:r>
            <a:r>
              <a:rPr lang="nl-NL" sz="11200" b="1" i="0" dirty="0">
                <a:solidFill>
                  <a:srgbClr val="000000"/>
                </a:solidFill>
                <a:effectLst/>
                <a:latin typeface="Calibri" panose="020F0502020204030204" pitchFamily="34" charset="0"/>
                <a:cs typeface="Calibri" panose="020F0502020204030204" pitchFamily="34" charset="0"/>
                <a:sym typeface="Wingdings" panose="05000000000000000000" pitchFamily="2" charset="2"/>
              </a:rPr>
              <a:t> 2 H20 + O2</a:t>
            </a:r>
          </a:p>
          <a:p>
            <a:pPr algn="l"/>
            <a:endParaRPr lang="nl-NL" sz="11200" b="1" i="0" dirty="0">
              <a:solidFill>
                <a:srgbClr val="000000"/>
              </a:solidFill>
              <a:effectLst/>
              <a:latin typeface="Calibri" panose="020F0502020204030204" pitchFamily="34" charset="0"/>
              <a:cs typeface="Calibri" panose="020F0502020204030204" pitchFamily="34" charset="0"/>
            </a:endParaRPr>
          </a:p>
          <a:p>
            <a:pPr marL="0" indent="0">
              <a:buNone/>
            </a:pPr>
            <a:r>
              <a:rPr lang="nl-NL" sz="11200" b="1" i="0" dirty="0">
                <a:solidFill>
                  <a:srgbClr val="000000"/>
                </a:solidFill>
                <a:effectLst/>
                <a:latin typeface="Calibri" panose="020F0502020204030204" pitchFamily="34" charset="0"/>
                <a:cs typeface="Calibri" panose="020F0502020204030204" pitchFamily="34" charset="0"/>
              </a:rPr>
              <a:t>Omdat het I – ion netto niet weg reageert, noemen wetenschappers KI een ​‘katalysator’.</a:t>
            </a:r>
          </a:p>
          <a:p>
            <a:pPr marL="0" indent="0" algn="l">
              <a:buNone/>
            </a:pPr>
            <a:endParaRPr lang="nl-NL" sz="11200" b="1" i="0" dirty="0">
              <a:solidFill>
                <a:srgbClr val="000000"/>
              </a:solidFill>
              <a:effectLst/>
              <a:latin typeface="Calibri" panose="020F0502020204030204" pitchFamily="34" charset="0"/>
              <a:cs typeface="Calibri" panose="020F0502020204030204" pitchFamily="34" charset="0"/>
            </a:endParaRPr>
          </a:p>
          <a:p>
            <a:pPr marL="0" indent="0">
              <a:buNone/>
            </a:pPr>
            <a:r>
              <a:rPr lang="nl-NL" sz="11200" b="1" i="0" dirty="0">
                <a:solidFill>
                  <a:srgbClr val="000000"/>
                </a:solidFill>
                <a:effectLst/>
                <a:latin typeface="Calibri" panose="020F0502020204030204" pitchFamily="34" charset="0"/>
                <a:cs typeface="Calibri" panose="020F0502020204030204" pitchFamily="34" charset="0"/>
              </a:rPr>
              <a:t>	H2O2 + I- </a:t>
            </a:r>
            <a:r>
              <a:rPr lang="nl-NL" sz="11200" b="1" i="0" dirty="0">
                <a:solidFill>
                  <a:srgbClr val="000000"/>
                </a:solidFill>
                <a:effectLst/>
                <a:latin typeface="Calibri" panose="020F0502020204030204" pitchFamily="34" charset="0"/>
                <a:cs typeface="Calibri" panose="020F0502020204030204" pitchFamily="34" charset="0"/>
                <a:sym typeface="Wingdings" panose="05000000000000000000" pitchFamily="2" charset="2"/>
              </a:rPr>
              <a:t></a:t>
            </a:r>
            <a:r>
              <a:rPr lang="nl-NL" sz="11200" b="1" i="0" dirty="0">
                <a:solidFill>
                  <a:srgbClr val="000000"/>
                </a:solidFill>
                <a:effectLst/>
                <a:latin typeface="Calibri" panose="020F0502020204030204" pitchFamily="34" charset="0"/>
                <a:cs typeface="Calibri" panose="020F0502020204030204" pitchFamily="34" charset="0"/>
              </a:rPr>
              <a:t> H2O + OI-</a:t>
            </a:r>
            <a:br>
              <a:rPr lang="nl-NL" sz="11200" b="1" i="0" dirty="0">
                <a:solidFill>
                  <a:srgbClr val="000000"/>
                </a:solidFill>
                <a:effectLst/>
                <a:latin typeface="Calibri" panose="020F0502020204030204" pitchFamily="34" charset="0"/>
                <a:cs typeface="Calibri" panose="020F0502020204030204" pitchFamily="34" charset="0"/>
              </a:rPr>
            </a:br>
            <a:br>
              <a:rPr lang="nl-NL" sz="11200" b="1" i="0" dirty="0">
                <a:solidFill>
                  <a:srgbClr val="000000"/>
                </a:solidFill>
                <a:effectLst/>
                <a:latin typeface="Calibri" panose="020F0502020204030204" pitchFamily="34" charset="0"/>
                <a:cs typeface="Calibri" panose="020F0502020204030204" pitchFamily="34" charset="0"/>
              </a:rPr>
            </a:br>
            <a:r>
              <a:rPr lang="nl-NL" sz="11200" b="1" i="0" dirty="0">
                <a:solidFill>
                  <a:srgbClr val="000000"/>
                </a:solidFill>
                <a:effectLst/>
                <a:latin typeface="Calibri" panose="020F0502020204030204" pitchFamily="34" charset="0"/>
                <a:cs typeface="Calibri" panose="020F0502020204030204" pitchFamily="34" charset="0"/>
              </a:rPr>
              <a:t>	H2O2 + OI- </a:t>
            </a:r>
            <a:r>
              <a:rPr lang="nl-NL" sz="11200" b="1" i="0" dirty="0">
                <a:solidFill>
                  <a:srgbClr val="000000"/>
                </a:solidFill>
                <a:effectLst/>
                <a:latin typeface="Calibri" panose="020F0502020204030204" pitchFamily="34" charset="0"/>
                <a:cs typeface="Calibri" panose="020F0502020204030204" pitchFamily="34" charset="0"/>
                <a:sym typeface="Wingdings" panose="05000000000000000000" pitchFamily="2" charset="2"/>
              </a:rPr>
              <a:t></a:t>
            </a:r>
            <a:r>
              <a:rPr lang="nl-NL" sz="11200" b="1" i="0" dirty="0">
                <a:solidFill>
                  <a:srgbClr val="000000"/>
                </a:solidFill>
                <a:effectLst/>
                <a:latin typeface="Calibri" panose="020F0502020204030204" pitchFamily="34" charset="0"/>
                <a:cs typeface="Calibri" panose="020F0502020204030204" pitchFamily="34" charset="0"/>
              </a:rPr>
              <a:t> H2O + O2 + I-</a:t>
            </a:r>
            <a:br>
              <a:rPr lang="nl-NL" sz="11200" b="1" i="0" dirty="0">
                <a:solidFill>
                  <a:srgbClr val="000000"/>
                </a:solidFill>
                <a:effectLst/>
                <a:latin typeface="Calibri" panose="020F0502020204030204" pitchFamily="34" charset="0"/>
                <a:cs typeface="Calibri" panose="020F0502020204030204" pitchFamily="34" charset="0"/>
              </a:rPr>
            </a:br>
            <a:br>
              <a:rPr lang="nl-NL" sz="11200" b="1" i="0" dirty="0">
                <a:solidFill>
                  <a:srgbClr val="000000"/>
                </a:solidFill>
                <a:effectLst/>
                <a:latin typeface="Calibri" panose="020F0502020204030204" pitchFamily="34" charset="0"/>
                <a:cs typeface="Calibri" panose="020F0502020204030204" pitchFamily="34" charset="0"/>
              </a:rPr>
            </a:br>
            <a:endParaRPr lang="nl-NL" dirty="0"/>
          </a:p>
          <a:p>
            <a:pPr marL="0" indent="0">
              <a:buNone/>
            </a:pPr>
            <a:endParaRPr lang="nl-NL" dirty="0"/>
          </a:p>
        </p:txBody>
      </p:sp>
    </p:spTree>
    <p:extLst>
      <p:ext uri="{BB962C8B-B14F-4D97-AF65-F5344CB8AC3E}">
        <p14:creationId xmlns:p14="http://schemas.microsoft.com/office/powerpoint/2010/main" val="3567421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9BEF8D-C740-4913-9969-3F0966F38AF8}"/>
              </a:ext>
            </a:extLst>
          </p:cNvPr>
          <p:cNvSpPr>
            <a:spLocks noGrp="1"/>
          </p:cNvSpPr>
          <p:nvPr>
            <p:ph type="title"/>
          </p:nvPr>
        </p:nvSpPr>
        <p:spPr/>
        <p:txBody>
          <a:bodyPr/>
          <a:lstStyle/>
          <a:p>
            <a:r>
              <a:rPr lang="nl-NL" dirty="0"/>
              <a:t>Bij analyse </a:t>
            </a:r>
          </a:p>
        </p:txBody>
      </p:sp>
      <p:sp>
        <p:nvSpPr>
          <p:cNvPr id="3" name="Tijdelijke aanduiding voor inhoud 2">
            <a:extLst>
              <a:ext uri="{FF2B5EF4-FFF2-40B4-BE49-F238E27FC236}">
                <a16:creationId xmlns:a16="http://schemas.microsoft.com/office/drawing/2014/main" id="{51102A73-8F9B-4C2F-8285-D6A46A2BE17F}"/>
              </a:ext>
            </a:extLst>
          </p:cNvPr>
          <p:cNvSpPr>
            <a:spLocks noGrp="1"/>
          </p:cNvSpPr>
          <p:nvPr>
            <p:ph idx="1"/>
          </p:nvPr>
        </p:nvSpPr>
        <p:spPr>
          <a:xfrm>
            <a:off x="838200" y="1546845"/>
            <a:ext cx="10515600" cy="1419379"/>
          </a:xfrm>
        </p:spPr>
        <p:txBody>
          <a:bodyPr>
            <a:normAutofit fontScale="25000" lnSpcReduction="20000"/>
          </a:bodyPr>
          <a:lstStyle/>
          <a:p>
            <a:pPr marL="0" indent="0" algn="l">
              <a:buNone/>
            </a:pPr>
            <a:r>
              <a:rPr lang="nl-NL" sz="11200" b="1" i="0" dirty="0">
                <a:solidFill>
                  <a:srgbClr val="5DAD47"/>
                </a:solidFill>
                <a:effectLst/>
                <a:latin typeface="Calibri" panose="020F0502020204030204" pitchFamily="34" charset="0"/>
                <a:cs typeface="Calibri" panose="020F0502020204030204" pitchFamily="34" charset="0"/>
              </a:rPr>
              <a:t>Hoe zit dat?</a:t>
            </a:r>
            <a:br>
              <a:rPr lang="nl-NL" sz="11200" b="1" i="0" dirty="0">
                <a:solidFill>
                  <a:srgbClr val="000000"/>
                </a:solidFill>
                <a:effectLst/>
                <a:latin typeface="Calibri" panose="020F0502020204030204" pitchFamily="34" charset="0"/>
                <a:cs typeface="Calibri" panose="020F0502020204030204" pitchFamily="34" charset="0"/>
              </a:rPr>
            </a:br>
            <a:br>
              <a:rPr lang="nl-NL" sz="11200" b="1" i="0" dirty="0">
                <a:solidFill>
                  <a:srgbClr val="000000"/>
                </a:solidFill>
                <a:effectLst/>
                <a:latin typeface="Calibri" panose="020F0502020204030204" pitchFamily="34" charset="0"/>
                <a:cs typeface="Calibri" panose="020F0502020204030204" pitchFamily="34" charset="0"/>
              </a:rPr>
            </a:br>
            <a:r>
              <a:rPr lang="nl-NL" sz="11200" b="1" i="0" dirty="0">
                <a:solidFill>
                  <a:srgbClr val="000000"/>
                </a:solidFill>
                <a:effectLst/>
                <a:latin typeface="Calibri" panose="020F0502020204030204" pitchFamily="34" charset="0"/>
                <a:cs typeface="Calibri" panose="020F0502020204030204" pitchFamily="34" charset="0"/>
              </a:rPr>
              <a:t>Trouwens, er komt heel wat warmte vrij bij deze ​‘</a:t>
            </a:r>
            <a:r>
              <a:rPr lang="nl-NL" sz="11200" b="1" i="0" u="sng" dirty="0">
                <a:solidFill>
                  <a:srgbClr val="000000"/>
                </a:solidFill>
                <a:effectLst/>
                <a:latin typeface="Calibri" panose="020F0502020204030204" pitchFamily="34" charset="0"/>
                <a:cs typeface="Calibri" panose="020F0502020204030204" pitchFamily="34" charset="0"/>
                <a:hlinkClick r:id="rId2"/>
              </a:rPr>
              <a:t>exotherme</a:t>
            </a:r>
            <a:r>
              <a:rPr lang="nl-NL" sz="11200" b="1" i="0" dirty="0">
                <a:solidFill>
                  <a:srgbClr val="000000"/>
                </a:solidFill>
                <a:effectLst/>
                <a:latin typeface="Calibri" panose="020F0502020204030204" pitchFamily="34" charset="0"/>
                <a:cs typeface="Calibri" panose="020F0502020204030204" pitchFamily="34" charset="0"/>
              </a:rPr>
              <a:t>’ reactie. </a:t>
            </a:r>
          </a:p>
          <a:p>
            <a:pPr algn="l"/>
            <a:endParaRPr lang="nl-NL" dirty="0"/>
          </a:p>
          <a:p>
            <a:pPr marL="0" indent="0">
              <a:buNone/>
            </a:pPr>
            <a:endParaRPr lang="nl-NL" dirty="0"/>
          </a:p>
        </p:txBody>
      </p:sp>
      <p:pic>
        <p:nvPicPr>
          <p:cNvPr id="2050" name="Picture 2" descr="Endotherme en exotherme reacties in een reactiediagram">
            <a:extLst>
              <a:ext uri="{FF2B5EF4-FFF2-40B4-BE49-F238E27FC236}">
                <a16:creationId xmlns:a16="http://schemas.microsoft.com/office/drawing/2014/main" id="{DCDFE6EB-6170-D057-8690-D96D933D6C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865" y="2809197"/>
            <a:ext cx="9989634" cy="36836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5379314"/>
      </p:ext>
    </p:extLst>
  </p:cSld>
  <p:clrMapOvr>
    <a:masterClrMapping/>
  </p:clrMapOvr>
</p:sld>
</file>

<file path=ppt/theme/theme1.xml><?xml version="1.0" encoding="utf-8"?>
<a:theme xmlns:a="http://schemas.openxmlformats.org/drawingml/2006/main" name="Office Theme">
  <a:themeElements>
    <a:clrScheme name="Kantoorth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185</TotalTime>
  <Words>606</Words>
  <Application>Microsoft Office PowerPoint</Application>
  <PresentationFormat>Breedbeeld</PresentationFormat>
  <Paragraphs>61</Paragraphs>
  <Slides>8</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8</vt:i4>
      </vt:variant>
    </vt:vector>
  </HeadingPairs>
  <TitlesOfParts>
    <vt:vector size="13" baseType="lpstr">
      <vt:lpstr>Arial</vt:lpstr>
      <vt:lpstr>Calibri</vt:lpstr>
      <vt:lpstr>Calibri Light</vt:lpstr>
      <vt:lpstr>Poppins</vt:lpstr>
      <vt:lpstr>Office Theme</vt:lpstr>
      <vt:lpstr>ELEFANT TOOTHPASTE MAKEN</vt:lpstr>
      <vt:lpstr>Needs</vt:lpstr>
      <vt:lpstr>PROCEDURE</vt:lpstr>
      <vt:lpstr>PowerPoint-presentatie</vt:lpstr>
      <vt:lpstr>LabJournaal van Datum:…………… Naam:………….……… </vt:lpstr>
      <vt:lpstr>LabJournaal van Datum:…………… Naam:………….……… </vt:lpstr>
      <vt:lpstr>Bij analyse </vt:lpstr>
      <vt:lpstr>Bij analyse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boukje heidema</dc:creator>
  <cp:lastModifiedBy>User</cp:lastModifiedBy>
  <cp:revision>12</cp:revision>
  <dcterms:created xsi:type="dcterms:W3CDTF">2022-02-15T10:49:30Z</dcterms:created>
  <dcterms:modified xsi:type="dcterms:W3CDTF">2022-05-28T13:12:02Z</dcterms:modified>
</cp:coreProperties>
</file>